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Arimo Bold" charset="1" panose="020B0704020202020204"/>
      <p:regular r:id="rId36"/>
    </p:embeddedFont>
    <p:embeddedFont>
      <p:font typeface="Arimo Bold Italics" charset="1" panose="020B0704020202090204"/>
      <p:regular r:id="rId37"/>
    </p:embeddedFont>
    <p:embeddedFont>
      <p:font typeface="Arimo" charset="1" panose="020B06040202020202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notesSlides/notesSlide2.xml" Type="http://schemas.openxmlformats.org/officeDocument/2006/relationships/notesSlide"/><Relationship Id="rId39" Target="notesSlides/notesSlide3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4.xml" Type="http://schemas.openxmlformats.org/officeDocument/2006/relationships/notesSlide"/><Relationship Id="rId41" Target="fonts/font41.fntdata" Type="http://schemas.openxmlformats.org/officeDocument/2006/relationships/font"/><Relationship Id="rId42" Target="notesSlides/notesSlide5.xml" Type="http://schemas.openxmlformats.org/officeDocument/2006/relationships/notesSlide"/><Relationship Id="rId43" Target="notesSlides/notesSlide6.xml" Type="http://schemas.openxmlformats.org/officeDocument/2006/relationships/notesSlide"/><Relationship Id="rId44" Target="notesSlides/notesSlide7.xml" Type="http://schemas.openxmlformats.org/officeDocument/2006/relationships/notesSlide"/><Relationship Id="rId45" Target="notesSlides/notesSlide8.xml" Type="http://schemas.openxmlformats.org/officeDocument/2006/relationships/notesSlide"/><Relationship Id="rId46" Target="notesSlides/notesSlide9.xml" Type="http://schemas.openxmlformats.org/officeDocument/2006/relationships/notesSlide"/><Relationship Id="rId47" Target="notesSlides/notesSlide10.xml" Type="http://schemas.openxmlformats.org/officeDocument/2006/relationships/notesSlide"/><Relationship Id="rId48" Target="notesSlides/notesSlide11.xml" Type="http://schemas.openxmlformats.org/officeDocument/2006/relationships/notesSlide"/><Relationship Id="rId49" Target="notesSlides/notesSlide12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3.xml" Type="http://schemas.openxmlformats.org/officeDocument/2006/relationships/notesSlide"/><Relationship Id="rId51" Target="notesSlides/notesSlide14.xml" Type="http://schemas.openxmlformats.org/officeDocument/2006/relationships/notesSlide"/><Relationship Id="rId52" Target="notesSlides/notesSlide15.xml" Type="http://schemas.openxmlformats.org/officeDocument/2006/relationships/notesSlide"/><Relationship Id="rId53" Target="notesSlides/notesSlide16.xml" Type="http://schemas.openxmlformats.org/officeDocument/2006/relationships/notesSlide"/><Relationship Id="rId54" Target="notesSlides/notesSlide17.xml" Type="http://schemas.openxmlformats.org/officeDocument/2006/relationships/notesSlide"/><Relationship Id="rId55" Target="notesSlides/notesSlide18.xml" Type="http://schemas.openxmlformats.org/officeDocument/2006/relationships/notesSlide"/><Relationship Id="rId56" Target="notesSlides/notesSlide19.xml" Type="http://schemas.openxmlformats.org/officeDocument/2006/relationships/notesSlide"/><Relationship Id="rId57" Target="notesSlides/notesSlide20.xml" Type="http://schemas.openxmlformats.org/officeDocument/2006/relationships/notesSlide"/><Relationship Id="rId58" Target="notesSlides/notesSlide21.xml" Type="http://schemas.openxmlformats.org/officeDocument/2006/relationships/notesSlide"/><Relationship Id="rId59" Target="notesSlides/notesSlide22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23.xml" Type="http://schemas.openxmlformats.org/officeDocument/2006/relationships/notesSlide"/><Relationship Id="rId61" Target="notesSlides/notesSlide24.xml" Type="http://schemas.openxmlformats.org/officeDocument/2006/relationships/notesSlide"/><Relationship Id="rId62" Target="notesSlides/notesSlide25.xml" Type="http://schemas.openxmlformats.org/officeDocument/2006/relationships/notesSlide"/><Relationship Id="rId63" Target="notesSlides/notesSlide26.xml" Type="http://schemas.openxmlformats.org/officeDocument/2006/relationships/notesSlide"/><Relationship Id="rId64" Target="notesSlides/notesSlide27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2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.gif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gif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.gif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17.png" Type="http://schemas.openxmlformats.org/officeDocument/2006/relationships/image"/><Relationship Id="rId13" Target="../media/image31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950" y="7022450"/>
            <a:ext cx="18362400" cy="3264150"/>
          </a:xfrm>
          <a:custGeom>
            <a:avLst/>
            <a:gdLst/>
            <a:ahLst/>
            <a:cxnLst/>
            <a:rect r="r" b="b" t="t" l="l"/>
            <a:pathLst>
              <a:path h="3264150" w="18362400">
                <a:moveTo>
                  <a:pt x="0" y="0"/>
                </a:moveTo>
                <a:lnTo>
                  <a:pt x="18362400" y="0"/>
                </a:lnTo>
                <a:lnTo>
                  <a:pt x="18362400" y="3264150"/>
                </a:lnTo>
                <a:lnTo>
                  <a:pt x="0" y="326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42376" y="2035575"/>
            <a:ext cx="16327783" cy="3486553"/>
            <a:chOff x="0" y="0"/>
            <a:chExt cx="21770378" cy="46487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70377" cy="4648737"/>
            </a:xfrm>
            <a:custGeom>
              <a:avLst/>
              <a:gdLst/>
              <a:ahLst/>
              <a:cxnLst/>
              <a:rect r="r" b="b" t="t" l="l"/>
              <a:pathLst>
                <a:path h="4648737" w="21770377">
                  <a:moveTo>
                    <a:pt x="0" y="0"/>
                  </a:moveTo>
                  <a:lnTo>
                    <a:pt x="21770377" y="0"/>
                  </a:lnTo>
                  <a:lnTo>
                    <a:pt x="21770377" y="4648737"/>
                  </a:lnTo>
                  <a:lnTo>
                    <a:pt x="0" y="4648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70378" cy="468683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ADSS - Analytical Decision Support Systems Report</a:t>
              </a:r>
            </a:p>
            <a:p>
              <a:pPr algn="ctr">
                <a:lnSpc>
                  <a:spcPts val="2639"/>
                </a:lnSpc>
              </a:pPr>
            </a:p>
            <a:p>
              <a:pPr algn="ctr">
                <a:lnSpc>
                  <a:spcPts val="3599"/>
                </a:lnSpc>
              </a:pPr>
              <a:r>
                <a:rPr lang="en-US" b="true" sz="2999" i="true">
                  <a:solidFill>
                    <a:srgbClr val="333333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Aircraft Landings Scheduling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6450" y="7672548"/>
            <a:ext cx="5580600" cy="2166110"/>
            <a:chOff x="0" y="0"/>
            <a:chExt cx="7440800" cy="28881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40800" cy="2888147"/>
            </a:xfrm>
            <a:custGeom>
              <a:avLst/>
              <a:gdLst/>
              <a:ahLst/>
              <a:cxnLst/>
              <a:rect r="r" b="b" t="t" l="l"/>
              <a:pathLst>
                <a:path h="2888147" w="7440800">
                  <a:moveTo>
                    <a:pt x="0" y="0"/>
                  </a:moveTo>
                  <a:lnTo>
                    <a:pt x="7440800" y="0"/>
                  </a:lnTo>
                  <a:lnTo>
                    <a:pt x="7440800" y="2888147"/>
                  </a:lnTo>
                  <a:lnTo>
                    <a:pt x="0" y="28881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7440800" cy="29738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16"/>
                </a:lnSpc>
              </a:pPr>
              <a:r>
                <a:rPr lang="en-US" b="true" sz="3200" u="sng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GRUPO B3</a:t>
              </a:r>
            </a:p>
            <a:p>
              <a:pPr algn="l" marL="506730" indent="-253365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Bruno Fernandes</a:t>
              </a:r>
            </a:p>
            <a:p>
              <a:pPr algn="l" marL="506730" indent="-253365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Hugo Filipe Silva Abelheira</a:t>
              </a:r>
            </a:p>
            <a:p>
              <a:pPr algn="l" marL="506730" indent="-253365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Tiago Araújo Coelho</a:t>
              </a:r>
            </a:p>
            <a:p>
              <a:pPr algn="l" marL="506730" indent="-253365" lvl="1">
                <a:lnSpc>
                  <a:spcPts val="289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13035" y="465250"/>
            <a:ext cx="6272372" cy="670800"/>
            <a:chOff x="0" y="0"/>
            <a:chExt cx="8363163" cy="894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363162" cy="894400"/>
            </a:xfrm>
            <a:custGeom>
              <a:avLst/>
              <a:gdLst/>
              <a:ahLst/>
              <a:cxnLst/>
              <a:rect r="r" b="b" t="t" l="l"/>
              <a:pathLst>
                <a:path h="894400" w="8363162">
                  <a:moveTo>
                    <a:pt x="0" y="0"/>
                  </a:moveTo>
                  <a:lnTo>
                    <a:pt x="8363162" y="0"/>
                  </a:lnTo>
                  <a:lnTo>
                    <a:pt x="8363162" y="894400"/>
                  </a:lnTo>
                  <a:lnTo>
                    <a:pt x="0" y="89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8363163" cy="903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2520"/>
                </a:lnSpc>
              </a:pPr>
              <a:r>
                <a:rPr lang="en-US" b="true" sz="2100" i="true">
                  <a:solidFill>
                    <a:srgbClr val="333333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Masters in Engineering and Data Science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5400000">
            <a:off x="11984005" y="3921555"/>
            <a:ext cx="10266846" cy="24640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07970" y="1028700"/>
            <a:ext cx="8272059" cy="895671"/>
            <a:chOff x="0" y="0"/>
            <a:chExt cx="11029413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29413" cy="1194228"/>
            </a:xfrm>
            <a:custGeom>
              <a:avLst/>
              <a:gdLst/>
              <a:ahLst/>
              <a:cxnLst/>
              <a:rect r="r" b="b" t="t" l="l"/>
              <a:pathLst>
                <a:path h="1194228" w="11029413">
                  <a:moveTo>
                    <a:pt x="0" y="0"/>
                  </a:moveTo>
                  <a:lnTo>
                    <a:pt x="11029413" y="0"/>
                  </a:lnTo>
                  <a:lnTo>
                    <a:pt x="11029413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1029413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CP - Mathematical Formulation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881479" y="2727377"/>
            <a:ext cx="5596686" cy="5380836"/>
          </a:xfrm>
          <a:custGeom>
            <a:avLst/>
            <a:gdLst/>
            <a:ahLst/>
            <a:cxnLst/>
            <a:rect r="r" b="b" t="t" l="l"/>
            <a:pathLst>
              <a:path h="5380836" w="5596686">
                <a:moveTo>
                  <a:pt x="0" y="0"/>
                </a:moveTo>
                <a:lnTo>
                  <a:pt x="5596686" y="0"/>
                </a:lnTo>
                <a:lnTo>
                  <a:pt x="5596686" y="5380835"/>
                </a:lnTo>
                <a:lnTo>
                  <a:pt x="0" y="53808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74264" y="2367484"/>
            <a:ext cx="3209941" cy="691288"/>
            <a:chOff x="0" y="0"/>
            <a:chExt cx="4279921" cy="9217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9921" cy="921717"/>
            </a:xfrm>
            <a:custGeom>
              <a:avLst/>
              <a:gdLst/>
              <a:ahLst/>
              <a:cxnLst/>
              <a:rect r="r" b="b" t="t" l="l"/>
              <a:pathLst>
                <a:path h="921717" w="4279921">
                  <a:moveTo>
                    <a:pt x="0" y="0"/>
                  </a:moveTo>
                  <a:lnTo>
                    <a:pt x="4279921" y="0"/>
                  </a:lnTo>
                  <a:lnTo>
                    <a:pt x="4279921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279921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Objective Function: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4146" y="3332842"/>
            <a:ext cx="3209941" cy="691288"/>
            <a:chOff x="0" y="0"/>
            <a:chExt cx="4279921" cy="9217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9921" cy="921717"/>
            </a:xfrm>
            <a:custGeom>
              <a:avLst/>
              <a:gdLst/>
              <a:ahLst/>
              <a:cxnLst/>
              <a:rect r="r" b="b" t="t" l="l"/>
              <a:pathLst>
                <a:path h="921717" w="4279921">
                  <a:moveTo>
                    <a:pt x="0" y="0"/>
                  </a:moveTo>
                  <a:lnTo>
                    <a:pt x="4279921" y="0"/>
                  </a:lnTo>
                  <a:lnTo>
                    <a:pt x="4279921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279921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Constraints: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007970" y="2332794"/>
            <a:ext cx="4663516" cy="1345691"/>
          </a:xfrm>
          <a:custGeom>
            <a:avLst/>
            <a:gdLst/>
            <a:ahLst/>
            <a:cxnLst/>
            <a:rect r="r" b="b" t="t" l="l"/>
            <a:pathLst>
              <a:path h="1345691" w="4663516">
                <a:moveTo>
                  <a:pt x="0" y="0"/>
                </a:moveTo>
                <a:lnTo>
                  <a:pt x="4663517" y="0"/>
                </a:lnTo>
                <a:lnTo>
                  <a:pt x="4663517" y="1345692"/>
                </a:lnTo>
                <a:lnTo>
                  <a:pt x="0" y="1345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192419" y="4019904"/>
            <a:ext cx="3223152" cy="776380"/>
          </a:xfrm>
          <a:custGeom>
            <a:avLst/>
            <a:gdLst/>
            <a:ahLst/>
            <a:cxnLst/>
            <a:rect r="r" b="b" t="t" l="l"/>
            <a:pathLst>
              <a:path h="776380" w="3223152">
                <a:moveTo>
                  <a:pt x="0" y="0"/>
                </a:moveTo>
                <a:lnTo>
                  <a:pt x="3223152" y="0"/>
                </a:lnTo>
                <a:lnTo>
                  <a:pt x="3223152" y="776380"/>
                </a:lnTo>
                <a:lnTo>
                  <a:pt x="0" y="7763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460735" y="4891534"/>
            <a:ext cx="4686519" cy="1251152"/>
          </a:xfrm>
          <a:custGeom>
            <a:avLst/>
            <a:gdLst/>
            <a:ahLst/>
            <a:cxnLst/>
            <a:rect r="r" b="b" t="t" l="l"/>
            <a:pathLst>
              <a:path h="1251152" w="4686519">
                <a:moveTo>
                  <a:pt x="0" y="0"/>
                </a:moveTo>
                <a:lnTo>
                  <a:pt x="4686519" y="0"/>
                </a:lnTo>
                <a:lnTo>
                  <a:pt x="4686519" y="1251152"/>
                </a:lnTo>
                <a:lnTo>
                  <a:pt x="0" y="12511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927636" y="6131705"/>
            <a:ext cx="3752718" cy="622310"/>
          </a:xfrm>
          <a:custGeom>
            <a:avLst/>
            <a:gdLst/>
            <a:ahLst/>
            <a:cxnLst/>
            <a:rect r="r" b="b" t="t" l="l"/>
            <a:pathLst>
              <a:path h="622310" w="3752718">
                <a:moveTo>
                  <a:pt x="0" y="0"/>
                </a:moveTo>
                <a:lnTo>
                  <a:pt x="3752718" y="0"/>
                </a:lnTo>
                <a:lnTo>
                  <a:pt x="3752718" y="622310"/>
                </a:lnTo>
                <a:lnTo>
                  <a:pt x="0" y="6223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502128" y="6849265"/>
            <a:ext cx="4664178" cy="944166"/>
          </a:xfrm>
          <a:custGeom>
            <a:avLst/>
            <a:gdLst/>
            <a:ahLst/>
            <a:cxnLst/>
            <a:rect r="r" b="b" t="t" l="l"/>
            <a:pathLst>
              <a:path h="944166" w="4664178">
                <a:moveTo>
                  <a:pt x="0" y="0"/>
                </a:moveTo>
                <a:lnTo>
                  <a:pt x="4664178" y="0"/>
                </a:lnTo>
                <a:lnTo>
                  <a:pt x="4664178" y="944166"/>
                </a:lnTo>
                <a:lnTo>
                  <a:pt x="0" y="9441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717783" y="7976427"/>
            <a:ext cx="3697788" cy="1092942"/>
          </a:xfrm>
          <a:custGeom>
            <a:avLst/>
            <a:gdLst/>
            <a:ahLst/>
            <a:cxnLst/>
            <a:rect r="r" b="b" t="t" l="l"/>
            <a:pathLst>
              <a:path h="1092942" w="3697788">
                <a:moveTo>
                  <a:pt x="0" y="0"/>
                </a:moveTo>
                <a:lnTo>
                  <a:pt x="3697788" y="0"/>
                </a:lnTo>
                <a:lnTo>
                  <a:pt x="3697788" y="1092942"/>
                </a:lnTo>
                <a:lnTo>
                  <a:pt x="0" y="10929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41899" y="4252504"/>
            <a:ext cx="326022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Time Window Constraints: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43413" y="5303166"/>
            <a:ext cx="2484611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Deviation Definition: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41899" y="6257122"/>
            <a:ext cx="186370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Landing Order: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241899" y="7211079"/>
            <a:ext cx="291948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Separation Constraints: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43413" y="8337160"/>
            <a:ext cx="1972121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Binary Variable: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73749" y="1028700"/>
            <a:ext cx="9967687" cy="895671"/>
            <a:chOff x="0" y="0"/>
            <a:chExt cx="13290249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90249" cy="1194228"/>
            </a:xfrm>
            <a:custGeom>
              <a:avLst/>
              <a:gdLst/>
              <a:ahLst/>
              <a:cxnLst/>
              <a:rect r="r" b="b" t="t" l="l"/>
              <a:pathLst>
                <a:path h="1194228" w="13290249">
                  <a:moveTo>
                    <a:pt x="0" y="0"/>
                  </a:moveTo>
                  <a:lnTo>
                    <a:pt x="13290249" y="0"/>
                  </a:lnTo>
                  <a:lnTo>
                    <a:pt x="13290249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290249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CP - Extension for Multiple Runways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225480" y="2144447"/>
            <a:ext cx="3209941" cy="691288"/>
            <a:chOff x="0" y="0"/>
            <a:chExt cx="4279921" cy="9217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9921" cy="921717"/>
            </a:xfrm>
            <a:custGeom>
              <a:avLst/>
              <a:gdLst/>
              <a:ahLst/>
              <a:cxnLst/>
              <a:rect r="r" b="b" t="t" l="l"/>
              <a:pathLst>
                <a:path h="921717" w="4279921">
                  <a:moveTo>
                    <a:pt x="0" y="0"/>
                  </a:moveTo>
                  <a:lnTo>
                    <a:pt x="4279921" y="0"/>
                  </a:lnTo>
                  <a:lnTo>
                    <a:pt x="4279921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279921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New Variables: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83746" y="4988863"/>
            <a:ext cx="3209941" cy="691288"/>
            <a:chOff x="0" y="0"/>
            <a:chExt cx="4279921" cy="9217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79921" cy="921717"/>
            </a:xfrm>
            <a:custGeom>
              <a:avLst/>
              <a:gdLst/>
              <a:ahLst/>
              <a:cxnLst/>
              <a:rect r="r" b="b" t="t" l="l"/>
              <a:pathLst>
                <a:path h="921717" w="4279921">
                  <a:moveTo>
                    <a:pt x="0" y="0"/>
                  </a:moveTo>
                  <a:lnTo>
                    <a:pt x="4279921" y="0"/>
                  </a:lnTo>
                  <a:lnTo>
                    <a:pt x="4279921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279921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New Constraints: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350260" y="3586899"/>
            <a:ext cx="6284334" cy="1086544"/>
          </a:xfrm>
          <a:custGeom>
            <a:avLst/>
            <a:gdLst/>
            <a:ahLst/>
            <a:cxnLst/>
            <a:rect r="r" b="b" t="t" l="l"/>
            <a:pathLst>
              <a:path h="1086544" w="6284334">
                <a:moveTo>
                  <a:pt x="0" y="0"/>
                </a:moveTo>
                <a:lnTo>
                  <a:pt x="6284334" y="0"/>
                </a:lnTo>
                <a:lnTo>
                  <a:pt x="6284334" y="1086544"/>
                </a:lnTo>
                <a:lnTo>
                  <a:pt x="0" y="1086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350260" y="2835735"/>
            <a:ext cx="4162702" cy="751164"/>
          </a:xfrm>
          <a:custGeom>
            <a:avLst/>
            <a:gdLst/>
            <a:ahLst/>
            <a:cxnLst/>
            <a:rect r="r" b="b" t="t" l="l"/>
            <a:pathLst>
              <a:path h="751164" w="4162702">
                <a:moveTo>
                  <a:pt x="0" y="0"/>
                </a:moveTo>
                <a:lnTo>
                  <a:pt x="4162702" y="0"/>
                </a:lnTo>
                <a:lnTo>
                  <a:pt x="4162702" y="751164"/>
                </a:lnTo>
                <a:lnTo>
                  <a:pt x="0" y="7511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60928" y="3832978"/>
            <a:ext cx="6086509" cy="594386"/>
          </a:xfrm>
          <a:custGeom>
            <a:avLst/>
            <a:gdLst/>
            <a:ahLst/>
            <a:cxnLst/>
            <a:rect r="r" b="b" t="t" l="l"/>
            <a:pathLst>
              <a:path h="594386" w="6086509">
                <a:moveTo>
                  <a:pt x="0" y="0"/>
                </a:moveTo>
                <a:lnTo>
                  <a:pt x="6086509" y="0"/>
                </a:lnTo>
                <a:lnTo>
                  <a:pt x="6086509" y="594386"/>
                </a:lnTo>
                <a:lnTo>
                  <a:pt x="0" y="5943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148186" y="6585026"/>
            <a:ext cx="7416531" cy="1125267"/>
          </a:xfrm>
          <a:custGeom>
            <a:avLst/>
            <a:gdLst/>
            <a:ahLst/>
            <a:cxnLst/>
            <a:rect r="r" b="b" t="t" l="l"/>
            <a:pathLst>
              <a:path h="1125267" w="7416531">
                <a:moveTo>
                  <a:pt x="0" y="0"/>
                </a:moveTo>
                <a:lnTo>
                  <a:pt x="7416531" y="0"/>
                </a:lnTo>
                <a:lnTo>
                  <a:pt x="7416531" y="1125267"/>
                </a:lnTo>
                <a:lnTo>
                  <a:pt x="0" y="11252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02151" y="5975426"/>
            <a:ext cx="785877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Conditional Separation Based on Runway: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950" y="7022450"/>
            <a:ext cx="18362400" cy="3264150"/>
          </a:xfrm>
          <a:custGeom>
            <a:avLst/>
            <a:gdLst/>
            <a:ahLst/>
            <a:cxnLst/>
            <a:rect r="r" b="b" t="t" l="l"/>
            <a:pathLst>
              <a:path h="3264150" w="18362400">
                <a:moveTo>
                  <a:pt x="0" y="0"/>
                </a:moveTo>
                <a:lnTo>
                  <a:pt x="18362400" y="0"/>
                </a:lnTo>
                <a:lnTo>
                  <a:pt x="18362400" y="3264150"/>
                </a:lnTo>
                <a:lnTo>
                  <a:pt x="0" y="326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34813" y="3264393"/>
            <a:ext cx="16327783" cy="1635424"/>
            <a:chOff x="0" y="0"/>
            <a:chExt cx="21770378" cy="21805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70377" cy="2180565"/>
            </a:xfrm>
            <a:custGeom>
              <a:avLst/>
              <a:gdLst/>
              <a:ahLst/>
              <a:cxnLst/>
              <a:rect r="r" b="b" t="t" l="l"/>
              <a:pathLst>
                <a:path h="2180565" w="21770377">
                  <a:moveTo>
                    <a:pt x="0" y="0"/>
                  </a:moveTo>
                  <a:lnTo>
                    <a:pt x="21770377" y="0"/>
                  </a:lnTo>
                  <a:lnTo>
                    <a:pt x="21770377" y="2180565"/>
                  </a:lnTo>
                  <a:lnTo>
                    <a:pt x="0" y="2180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70378" cy="22186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Search Strategies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5400000">
            <a:off x="11984005" y="3921555"/>
            <a:ext cx="10266846" cy="24640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12040" y="910346"/>
            <a:ext cx="11463919" cy="895671"/>
            <a:chOff x="0" y="0"/>
            <a:chExt cx="15285226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85227" cy="1194228"/>
            </a:xfrm>
            <a:custGeom>
              <a:avLst/>
              <a:gdLst/>
              <a:ahLst/>
              <a:cxnLst/>
              <a:rect r="r" b="b" t="t" l="l"/>
              <a:pathLst>
                <a:path h="1194228" w="15285227">
                  <a:moveTo>
                    <a:pt x="0" y="0"/>
                  </a:moveTo>
                  <a:lnTo>
                    <a:pt x="15285227" y="0"/>
                  </a:lnTo>
                  <a:lnTo>
                    <a:pt x="15285227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5285226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Variable, Branching and Value Strategies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2899" y="4495199"/>
            <a:ext cx="4640400" cy="2024770"/>
            <a:chOff x="0" y="0"/>
            <a:chExt cx="6187200" cy="26996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87200" cy="2699693"/>
            </a:xfrm>
            <a:custGeom>
              <a:avLst/>
              <a:gdLst/>
              <a:ahLst/>
              <a:cxnLst/>
              <a:rect r="r" b="b" t="t" l="l"/>
              <a:pathLst>
                <a:path h="2699693" w="6187200">
                  <a:moveTo>
                    <a:pt x="0" y="0"/>
                  </a:moveTo>
                  <a:lnTo>
                    <a:pt x="6187200" y="0"/>
                  </a:lnTo>
                  <a:lnTo>
                    <a:pt x="6187200" y="2699693"/>
                  </a:lnTo>
                  <a:lnTo>
                    <a:pt x="0" y="2699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6187200" cy="276636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63"/>
                </a:lnSpc>
              </a:pPr>
              <a:r>
                <a:rPr lang="en-US" sz="2799">
                  <a:solidFill>
                    <a:srgbClr val="333333"/>
                  </a:solidFill>
                  <a:latin typeface="Arimo"/>
                  <a:ea typeface="Arimo"/>
                  <a:cs typeface="Arimo"/>
                  <a:sym typeface="Arimo"/>
                </a:rPr>
                <a:t>Branching strategies dictate how the search tree is explored. </a:t>
              </a:r>
            </a:p>
            <a:p>
              <a:pPr algn="l">
                <a:lnSpc>
                  <a:spcPts val="386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72370" y="4371932"/>
            <a:ext cx="4640400" cy="3482095"/>
            <a:chOff x="0" y="0"/>
            <a:chExt cx="6187200" cy="46427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87200" cy="4642793"/>
            </a:xfrm>
            <a:custGeom>
              <a:avLst/>
              <a:gdLst/>
              <a:ahLst/>
              <a:cxnLst/>
              <a:rect r="r" b="b" t="t" l="l"/>
              <a:pathLst>
                <a:path h="4642793" w="6187200">
                  <a:moveTo>
                    <a:pt x="0" y="0"/>
                  </a:moveTo>
                  <a:lnTo>
                    <a:pt x="6187200" y="0"/>
                  </a:lnTo>
                  <a:lnTo>
                    <a:pt x="6187200" y="4642793"/>
                  </a:lnTo>
                  <a:lnTo>
                    <a:pt x="0" y="46427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6187200" cy="470946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63"/>
                </a:lnSpc>
              </a:pPr>
              <a:r>
                <a:rPr lang="en-US" sz="2799">
                  <a:solidFill>
                    <a:srgbClr val="333333"/>
                  </a:solidFill>
                  <a:latin typeface="Arimo"/>
                  <a:ea typeface="Arimo"/>
                  <a:cs typeface="Arimo"/>
                  <a:sym typeface="Arimo"/>
                </a:rPr>
                <a:t>Variable selection strategies help determine which variables should be assigned values first during the </a:t>
              </a:r>
              <a:r>
                <a:rPr lang="en-US" sz="2799">
                  <a:solidFill>
                    <a:srgbClr val="333333"/>
                  </a:solidFill>
                  <a:latin typeface="Arimo"/>
                  <a:ea typeface="Arimo"/>
                  <a:cs typeface="Arimo"/>
                  <a:sym typeface="Arimo"/>
                </a:rPr>
                <a:t>search process. </a:t>
              </a:r>
            </a:p>
            <a:p>
              <a:pPr algn="l">
                <a:lnSpc>
                  <a:spcPts val="3863"/>
                </a:lnSpc>
              </a:pPr>
            </a:p>
            <a:p>
              <a:pPr algn="l">
                <a:lnSpc>
                  <a:spcPts val="386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41421" y="4371932"/>
            <a:ext cx="4640400" cy="2024770"/>
            <a:chOff x="0" y="0"/>
            <a:chExt cx="6187200" cy="26996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87200" cy="2699693"/>
            </a:xfrm>
            <a:custGeom>
              <a:avLst/>
              <a:gdLst/>
              <a:ahLst/>
              <a:cxnLst/>
              <a:rect r="r" b="b" t="t" l="l"/>
              <a:pathLst>
                <a:path h="2699693" w="6187200">
                  <a:moveTo>
                    <a:pt x="0" y="0"/>
                  </a:moveTo>
                  <a:lnTo>
                    <a:pt x="6187200" y="0"/>
                  </a:lnTo>
                  <a:lnTo>
                    <a:pt x="6187200" y="2699693"/>
                  </a:lnTo>
                  <a:lnTo>
                    <a:pt x="0" y="2699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6187200" cy="2766368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3863"/>
                </a:lnSpc>
              </a:pPr>
              <a:r>
                <a:rPr lang="en-US" sz="2799">
                  <a:solidFill>
                    <a:srgbClr val="333333"/>
                  </a:solidFill>
                  <a:latin typeface="Arimo"/>
                  <a:ea typeface="Arimo"/>
                  <a:cs typeface="Arimo"/>
                  <a:sym typeface="Arimo"/>
                </a:rPr>
                <a:t>Value selection strategies decide which values should be assigned to a selected variable.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228258" y="2631888"/>
            <a:ext cx="3209941" cy="691288"/>
            <a:chOff x="0" y="0"/>
            <a:chExt cx="4279921" cy="9217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79921" cy="921717"/>
            </a:xfrm>
            <a:custGeom>
              <a:avLst/>
              <a:gdLst/>
              <a:ahLst/>
              <a:cxnLst/>
              <a:rect r="r" b="b" t="t" l="l"/>
              <a:pathLst>
                <a:path h="921717" w="4279921">
                  <a:moveTo>
                    <a:pt x="0" y="0"/>
                  </a:moveTo>
                  <a:lnTo>
                    <a:pt x="4279921" y="0"/>
                  </a:lnTo>
                  <a:lnTo>
                    <a:pt x="4279921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4279921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Variable Strategies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462117" y="2631888"/>
            <a:ext cx="3363765" cy="691288"/>
            <a:chOff x="0" y="0"/>
            <a:chExt cx="4485020" cy="9217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85020" cy="921717"/>
            </a:xfrm>
            <a:custGeom>
              <a:avLst/>
              <a:gdLst/>
              <a:ahLst/>
              <a:cxnLst/>
              <a:rect r="r" b="b" t="t" l="l"/>
              <a:pathLst>
                <a:path h="921717" w="4485020">
                  <a:moveTo>
                    <a:pt x="0" y="0"/>
                  </a:moveTo>
                  <a:lnTo>
                    <a:pt x="4485020" y="0"/>
                  </a:lnTo>
                  <a:lnTo>
                    <a:pt x="4485020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485020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Branching Strategies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33563" y="2631888"/>
            <a:ext cx="3056116" cy="691288"/>
            <a:chOff x="0" y="0"/>
            <a:chExt cx="4074821" cy="92171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74822" cy="921717"/>
            </a:xfrm>
            <a:custGeom>
              <a:avLst/>
              <a:gdLst/>
              <a:ahLst/>
              <a:cxnLst/>
              <a:rect r="r" b="b" t="t" l="l"/>
              <a:pathLst>
                <a:path h="921717" w="4074822">
                  <a:moveTo>
                    <a:pt x="0" y="0"/>
                  </a:moveTo>
                  <a:lnTo>
                    <a:pt x="4074822" y="0"/>
                  </a:lnTo>
                  <a:lnTo>
                    <a:pt x="4074822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4074821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Value Strategies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7471408">
            <a:off x="15559328" y="504597"/>
            <a:ext cx="4367522" cy="1048205"/>
          </a:xfrm>
          <a:prstGeom prst="rect">
            <a:avLst/>
          </a:prstGeom>
        </p:spPr>
      </p:pic>
      <p:sp>
        <p:nvSpPr>
          <p:cNvPr name="Freeform 27" id="27"/>
          <p:cNvSpPr/>
          <p:nvPr/>
        </p:nvSpPr>
        <p:spPr>
          <a:xfrm flipH="false" flipV="false" rot="0">
            <a:off x="1423929" y="3730246"/>
            <a:ext cx="4818598" cy="543187"/>
          </a:xfrm>
          <a:custGeom>
            <a:avLst/>
            <a:gdLst/>
            <a:ahLst/>
            <a:cxnLst/>
            <a:rect r="r" b="b" t="t" l="l"/>
            <a:pathLst>
              <a:path h="543187" w="4818598">
                <a:moveTo>
                  <a:pt x="0" y="0"/>
                </a:moveTo>
                <a:lnTo>
                  <a:pt x="4818598" y="0"/>
                </a:lnTo>
                <a:lnTo>
                  <a:pt x="4818598" y="543187"/>
                </a:lnTo>
                <a:lnTo>
                  <a:pt x="0" y="543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252322" y="3730246"/>
            <a:ext cx="4818598" cy="543187"/>
          </a:xfrm>
          <a:custGeom>
            <a:avLst/>
            <a:gdLst/>
            <a:ahLst/>
            <a:cxnLst/>
            <a:rect r="r" b="b" t="t" l="l"/>
            <a:pathLst>
              <a:path h="543187" w="4818598">
                <a:moveTo>
                  <a:pt x="0" y="0"/>
                </a:moveTo>
                <a:lnTo>
                  <a:pt x="4818598" y="0"/>
                </a:lnTo>
                <a:lnTo>
                  <a:pt x="4818598" y="543187"/>
                </a:lnTo>
                <a:lnTo>
                  <a:pt x="0" y="543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894172" y="3730246"/>
            <a:ext cx="4818598" cy="543187"/>
          </a:xfrm>
          <a:custGeom>
            <a:avLst/>
            <a:gdLst/>
            <a:ahLst/>
            <a:cxnLst/>
            <a:rect r="r" b="b" t="t" l="l"/>
            <a:pathLst>
              <a:path h="543187" w="4818598">
                <a:moveTo>
                  <a:pt x="0" y="0"/>
                </a:moveTo>
                <a:lnTo>
                  <a:pt x="4818598" y="0"/>
                </a:lnTo>
                <a:lnTo>
                  <a:pt x="4818598" y="543187"/>
                </a:lnTo>
                <a:lnTo>
                  <a:pt x="0" y="5431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97865" y="1028700"/>
            <a:ext cx="1292269" cy="895671"/>
            <a:chOff x="0" y="0"/>
            <a:chExt cx="1723025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23026" cy="1194228"/>
            </a:xfrm>
            <a:custGeom>
              <a:avLst/>
              <a:gdLst/>
              <a:ahLst/>
              <a:cxnLst/>
              <a:rect r="r" b="b" t="t" l="l"/>
              <a:pathLst>
                <a:path h="1194228" w="1723026">
                  <a:moveTo>
                    <a:pt x="0" y="0"/>
                  </a:moveTo>
                  <a:lnTo>
                    <a:pt x="1723026" y="0"/>
                  </a:lnTo>
                  <a:lnTo>
                    <a:pt x="1723026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723025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Hint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30649" y="2912121"/>
            <a:ext cx="16026701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Guidance for Solver: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Hints guide the solver by fixing a variable or directing the exploration process;</a:t>
            </a:r>
          </a:p>
          <a:p>
            <a:pPr algn="l">
              <a:lnSpc>
                <a:spcPts val="3438"/>
              </a:lnSpc>
            </a:pPr>
          </a:p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Runway Allocation: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In our case, the hint fixes the allocation of one runway at the start, narrowing the search space;</a:t>
            </a:r>
          </a:p>
          <a:p>
            <a:pPr algn="l">
              <a:lnSpc>
                <a:spcPts val="3438"/>
              </a:lnSpc>
            </a:pPr>
          </a:p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Optimization of Search: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The use of hints helps optimize the search</a:t>
            </a:r>
          </a:p>
          <a:p>
            <a:pPr algn="l">
              <a:lnSpc>
                <a:spcPts val="3438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950" y="7022450"/>
            <a:ext cx="18362400" cy="3264150"/>
          </a:xfrm>
          <a:custGeom>
            <a:avLst/>
            <a:gdLst/>
            <a:ahLst/>
            <a:cxnLst/>
            <a:rect r="r" b="b" t="t" l="l"/>
            <a:pathLst>
              <a:path h="3264150" w="18362400">
                <a:moveTo>
                  <a:pt x="0" y="0"/>
                </a:moveTo>
                <a:lnTo>
                  <a:pt x="18362400" y="0"/>
                </a:lnTo>
                <a:lnTo>
                  <a:pt x="18362400" y="3264150"/>
                </a:lnTo>
                <a:lnTo>
                  <a:pt x="0" y="326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5400000">
            <a:off x="11984005" y="3921555"/>
            <a:ext cx="10266846" cy="246404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534813" y="3264393"/>
            <a:ext cx="16327783" cy="1635424"/>
            <a:chOff x="0" y="0"/>
            <a:chExt cx="21770378" cy="21805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70377" cy="2180565"/>
            </a:xfrm>
            <a:custGeom>
              <a:avLst/>
              <a:gdLst/>
              <a:ahLst/>
              <a:cxnLst/>
              <a:rect r="r" b="b" t="t" l="l"/>
              <a:pathLst>
                <a:path h="2180565" w="21770377">
                  <a:moveTo>
                    <a:pt x="0" y="0"/>
                  </a:moveTo>
                  <a:lnTo>
                    <a:pt x="21770377" y="0"/>
                  </a:lnTo>
                  <a:lnTo>
                    <a:pt x="21770377" y="2180565"/>
                  </a:lnTo>
                  <a:lnTo>
                    <a:pt x="0" y="2180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770378" cy="22186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Performance Metrics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41599" y="1028700"/>
            <a:ext cx="7404802" cy="895671"/>
            <a:chOff x="0" y="0"/>
            <a:chExt cx="9873069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73069" cy="1194228"/>
            </a:xfrm>
            <a:custGeom>
              <a:avLst/>
              <a:gdLst/>
              <a:ahLst/>
              <a:cxnLst/>
              <a:rect r="r" b="b" t="t" l="l"/>
              <a:pathLst>
                <a:path h="1194228" w="9873069">
                  <a:moveTo>
                    <a:pt x="0" y="0"/>
                  </a:moveTo>
                  <a:lnTo>
                    <a:pt x="9873069" y="0"/>
                  </a:lnTo>
                  <a:lnTo>
                    <a:pt x="9873069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873069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Performance Metrics - MIP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30649" y="3833211"/>
            <a:ext cx="16026701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Execution Time: 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Time taken by the solver to find an optimal solution or declare infeasibility;</a:t>
            </a:r>
          </a:p>
          <a:p>
            <a:pPr algn="l">
              <a:lnSpc>
                <a:spcPts val="3438"/>
              </a:lnSpc>
            </a:pPr>
          </a:p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Number of Variables: 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total number of decision variables;</a:t>
            </a:r>
          </a:p>
          <a:p>
            <a:pPr algn="l">
              <a:lnSpc>
                <a:spcPts val="3438"/>
              </a:lnSpc>
            </a:pPr>
          </a:p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Number of Constraints: 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Defines the complexity by the number of rules the solution must satisfy;</a:t>
            </a:r>
          </a:p>
          <a:p>
            <a:pPr algn="l">
              <a:lnSpc>
                <a:spcPts val="3438"/>
              </a:lnSpc>
            </a:pPr>
          </a:p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Total Penalty: 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Objective function value that represents cost, profit, or performance indicators.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36753" y="465250"/>
            <a:ext cx="2159711" cy="1875863"/>
          </a:xfrm>
          <a:custGeom>
            <a:avLst/>
            <a:gdLst/>
            <a:ahLst/>
            <a:cxnLst/>
            <a:rect r="r" b="b" t="t" l="l"/>
            <a:pathLst>
              <a:path h="1875863" w="2159711">
                <a:moveTo>
                  <a:pt x="0" y="0"/>
                </a:moveTo>
                <a:lnTo>
                  <a:pt x="2159711" y="0"/>
                </a:lnTo>
                <a:lnTo>
                  <a:pt x="2159711" y="1875863"/>
                </a:lnTo>
                <a:lnTo>
                  <a:pt x="0" y="1875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3367" y="2189006"/>
            <a:ext cx="15173387" cy="91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  <a:spcBef>
                <a:spcPct val="0"/>
              </a:spcBef>
            </a:pPr>
            <a:r>
              <a:rPr lang="en-US" sz="29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 MIP, performance metrics assess solver efficiency, solution quality, and computational requirements to ensure effective model design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41599" y="1028700"/>
            <a:ext cx="7404802" cy="895671"/>
            <a:chOff x="0" y="0"/>
            <a:chExt cx="9873069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73069" cy="1194228"/>
            </a:xfrm>
            <a:custGeom>
              <a:avLst/>
              <a:gdLst/>
              <a:ahLst/>
              <a:cxnLst/>
              <a:rect r="r" b="b" t="t" l="l"/>
              <a:pathLst>
                <a:path h="1194228" w="9873069">
                  <a:moveTo>
                    <a:pt x="0" y="0"/>
                  </a:moveTo>
                  <a:lnTo>
                    <a:pt x="9873069" y="0"/>
                  </a:lnTo>
                  <a:lnTo>
                    <a:pt x="9873069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873069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Performance Metrics - CP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63367" y="1905321"/>
            <a:ext cx="15173387" cy="136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  <a:spcBef>
                <a:spcPct val="0"/>
              </a:spcBef>
            </a:pPr>
            <a:r>
              <a:rPr lang="en-US" sz="295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 CP, performance metrics evaluate the solver’s efficiency, solution quality, and the handling of combinatorial problems, highlighting the effectiveness of constraint handling and search strategies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649" y="3498820"/>
            <a:ext cx="16026701" cy="43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Execution Time: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Time taken to solve the problem;</a:t>
            </a:r>
          </a:p>
          <a:p>
            <a:pPr algn="l">
              <a:lnSpc>
                <a:spcPts val="3438"/>
              </a:lnSpc>
            </a:pPr>
          </a:p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Solution Status: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Indicates if an optimal solution was found;</a:t>
            </a:r>
          </a:p>
          <a:p>
            <a:pPr algn="l">
              <a:lnSpc>
                <a:spcPts val="3438"/>
              </a:lnSpc>
            </a:pPr>
          </a:p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Number of Conflicts: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Tracks conflicts when partial solutions violate constraints;</a:t>
            </a:r>
          </a:p>
          <a:p>
            <a:pPr algn="l">
              <a:lnSpc>
                <a:spcPts val="3438"/>
              </a:lnSpc>
            </a:pPr>
          </a:p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Number of Branches: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Total branches explored in the search tree; </a:t>
            </a:r>
          </a:p>
          <a:p>
            <a:pPr algn="l">
              <a:lnSpc>
                <a:spcPts val="3438"/>
              </a:lnSpc>
            </a:pPr>
          </a:p>
          <a:p>
            <a:pPr algn="l" marL="618588" indent="-309294" lvl="1">
              <a:lnSpc>
                <a:spcPts val="3438"/>
              </a:lnSpc>
              <a:buFont typeface="Arial"/>
              <a:buChar char="•"/>
            </a:pPr>
            <a:r>
              <a:rPr lang="en-US" b="true" sz="2865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Best Objective Bound:</a:t>
            </a:r>
            <a:r>
              <a:rPr lang="en-US" sz="28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The best bound achieved during search;</a:t>
            </a:r>
          </a:p>
          <a:p>
            <a:pPr algn="l">
              <a:lnSpc>
                <a:spcPts val="3438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950" y="7022450"/>
            <a:ext cx="18362400" cy="3264150"/>
          </a:xfrm>
          <a:custGeom>
            <a:avLst/>
            <a:gdLst/>
            <a:ahLst/>
            <a:cxnLst/>
            <a:rect r="r" b="b" t="t" l="l"/>
            <a:pathLst>
              <a:path h="3264150" w="18362400">
                <a:moveTo>
                  <a:pt x="0" y="0"/>
                </a:moveTo>
                <a:lnTo>
                  <a:pt x="18362400" y="0"/>
                </a:lnTo>
                <a:lnTo>
                  <a:pt x="18362400" y="3264150"/>
                </a:lnTo>
                <a:lnTo>
                  <a:pt x="0" y="326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34813" y="3264393"/>
            <a:ext cx="16327783" cy="1635424"/>
            <a:chOff x="0" y="0"/>
            <a:chExt cx="21770378" cy="21805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70377" cy="2180565"/>
            </a:xfrm>
            <a:custGeom>
              <a:avLst/>
              <a:gdLst/>
              <a:ahLst/>
              <a:cxnLst/>
              <a:rect r="r" b="b" t="t" l="l"/>
              <a:pathLst>
                <a:path h="2180565" w="21770377">
                  <a:moveTo>
                    <a:pt x="0" y="0"/>
                  </a:moveTo>
                  <a:lnTo>
                    <a:pt x="21770377" y="0"/>
                  </a:lnTo>
                  <a:lnTo>
                    <a:pt x="21770377" y="2180565"/>
                  </a:lnTo>
                  <a:lnTo>
                    <a:pt x="0" y="2180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70378" cy="22186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Result Analysis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5400000">
            <a:off x="11984005" y="3921555"/>
            <a:ext cx="10266846" cy="24640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63950" y="910346"/>
            <a:ext cx="11542286" cy="895671"/>
            <a:chOff x="0" y="0"/>
            <a:chExt cx="15389715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89715" cy="1194228"/>
            </a:xfrm>
            <a:custGeom>
              <a:avLst/>
              <a:gdLst/>
              <a:ahLst/>
              <a:cxnLst/>
              <a:rect r="r" b="b" t="t" l="l"/>
              <a:pathLst>
                <a:path h="1194228" w="15389715">
                  <a:moveTo>
                    <a:pt x="0" y="0"/>
                  </a:moveTo>
                  <a:lnTo>
                    <a:pt x="15389715" y="0"/>
                  </a:lnTo>
                  <a:lnTo>
                    <a:pt x="15389715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5389715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Comparison between different Approaches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3677" y="2130350"/>
            <a:ext cx="8970323" cy="6324078"/>
          </a:xfrm>
          <a:custGeom>
            <a:avLst/>
            <a:gdLst/>
            <a:ahLst/>
            <a:cxnLst/>
            <a:rect r="r" b="b" t="t" l="l"/>
            <a:pathLst>
              <a:path h="6324078" w="8970323">
                <a:moveTo>
                  <a:pt x="0" y="0"/>
                </a:moveTo>
                <a:lnTo>
                  <a:pt x="8970323" y="0"/>
                </a:lnTo>
                <a:lnTo>
                  <a:pt x="8970323" y="6324077"/>
                </a:lnTo>
                <a:lnTo>
                  <a:pt x="0" y="63240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130350"/>
            <a:ext cx="8829559" cy="6224839"/>
          </a:xfrm>
          <a:custGeom>
            <a:avLst/>
            <a:gdLst/>
            <a:ahLst/>
            <a:cxnLst/>
            <a:rect r="r" b="b" t="t" l="l"/>
            <a:pathLst>
              <a:path h="6224839" w="8829559">
                <a:moveTo>
                  <a:pt x="0" y="0"/>
                </a:moveTo>
                <a:lnTo>
                  <a:pt x="8829559" y="0"/>
                </a:lnTo>
                <a:lnTo>
                  <a:pt x="8829559" y="6224839"/>
                </a:lnTo>
                <a:lnTo>
                  <a:pt x="0" y="62248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7670" y="-400"/>
            <a:ext cx="1983700" cy="10324800"/>
          </a:xfrm>
          <a:custGeom>
            <a:avLst/>
            <a:gdLst/>
            <a:ahLst/>
            <a:cxnLst/>
            <a:rect r="r" b="b" t="t" l="l"/>
            <a:pathLst>
              <a:path h="10324800" w="1983700">
                <a:moveTo>
                  <a:pt x="0" y="0"/>
                </a:moveTo>
                <a:lnTo>
                  <a:pt x="1983700" y="0"/>
                </a:lnTo>
                <a:lnTo>
                  <a:pt x="1983700" y="10324800"/>
                </a:lnTo>
                <a:lnTo>
                  <a:pt x="0" y="1032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0357" y="2373108"/>
            <a:ext cx="6014596" cy="811996"/>
            <a:chOff x="0" y="0"/>
            <a:chExt cx="8019461" cy="10826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19462" cy="1082662"/>
            </a:xfrm>
            <a:custGeom>
              <a:avLst/>
              <a:gdLst/>
              <a:ahLst/>
              <a:cxnLst/>
              <a:rect r="r" b="b" t="t" l="l"/>
              <a:pathLst>
                <a:path h="1082662" w="8019462">
                  <a:moveTo>
                    <a:pt x="0" y="0"/>
                  </a:moveTo>
                  <a:lnTo>
                    <a:pt x="8019462" y="0"/>
                  </a:lnTo>
                  <a:lnTo>
                    <a:pt x="8019462" y="1082662"/>
                  </a:lnTo>
                  <a:lnTo>
                    <a:pt x="0" y="108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8019461" cy="116838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863600" indent="-431800" lvl="1">
                <a:lnSpc>
                  <a:spcPts val="5520"/>
                </a:lnSpc>
                <a:buFont typeface="Arial"/>
                <a:buChar char="•"/>
              </a:pPr>
              <a:r>
                <a:rPr lang="en-US" b="true" sz="4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0357" y="3059888"/>
            <a:ext cx="7770323" cy="811996"/>
            <a:chOff x="0" y="0"/>
            <a:chExt cx="10360431" cy="10826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360430" cy="1082662"/>
            </a:xfrm>
            <a:custGeom>
              <a:avLst/>
              <a:gdLst/>
              <a:ahLst/>
              <a:cxnLst/>
              <a:rect r="r" b="b" t="t" l="l"/>
              <a:pathLst>
                <a:path h="1082662" w="10360430">
                  <a:moveTo>
                    <a:pt x="0" y="0"/>
                  </a:moveTo>
                  <a:lnTo>
                    <a:pt x="10360430" y="0"/>
                  </a:lnTo>
                  <a:lnTo>
                    <a:pt x="10360430" y="1082662"/>
                  </a:lnTo>
                  <a:lnTo>
                    <a:pt x="0" y="108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0360431" cy="116838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863600" indent="-431800" lvl="1">
                <a:lnSpc>
                  <a:spcPts val="5520"/>
                </a:lnSpc>
                <a:buFont typeface="Arial"/>
                <a:buChar char="•"/>
              </a:pPr>
              <a:r>
                <a:rPr lang="en-US" b="true" sz="4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Problem Formulations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2740" y="3969332"/>
            <a:ext cx="7366534" cy="611379"/>
            <a:chOff x="0" y="0"/>
            <a:chExt cx="9822045" cy="8151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22045" cy="815172"/>
            </a:xfrm>
            <a:custGeom>
              <a:avLst/>
              <a:gdLst/>
              <a:ahLst/>
              <a:cxnLst/>
              <a:rect r="r" b="b" t="t" l="l"/>
              <a:pathLst>
                <a:path h="815172" w="9822045">
                  <a:moveTo>
                    <a:pt x="0" y="0"/>
                  </a:moveTo>
                  <a:lnTo>
                    <a:pt x="9822045" y="0"/>
                  </a:lnTo>
                  <a:lnTo>
                    <a:pt x="9822045" y="815172"/>
                  </a:lnTo>
                  <a:lnTo>
                    <a:pt x="0" y="815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9822045" cy="88184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647705" indent="-323852" lvl="1">
                <a:lnSpc>
                  <a:spcPts val="414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MIP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28896" y="608021"/>
            <a:ext cx="3003568" cy="1012612"/>
            <a:chOff x="0" y="0"/>
            <a:chExt cx="4004757" cy="13501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04757" cy="1350149"/>
            </a:xfrm>
            <a:custGeom>
              <a:avLst/>
              <a:gdLst/>
              <a:ahLst/>
              <a:cxnLst/>
              <a:rect r="r" b="b" t="t" l="l"/>
              <a:pathLst>
                <a:path h="1350149" w="4004757">
                  <a:moveTo>
                    <a:pt x="0" y="0"/>
                  </a:moveTo>
                  <a:lnTo>
                    <a:pt x="4004757" y="0"/>
                  </a:lnTo>
                  <a:lnTo>
                    <a:pt x="4004757" y="1350149"/>
                  </a:lnTo>
                  <a:lnTo>
                    <a:pt x="0" y="13501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004757" cy="13691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999"/>
                </a:lnSpc>
              </a:pPr>
              <a:r>
                <a:rPr lang="en-US" sz="49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Agenda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893081" y="2185912"/>
            <a:ext cx="389456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360357" y="7009778"/>
            <a:ext cx="6924288" cy="811996"/>
            <a:chOff x="0" y="0"/>
            <a:chExt cx="9232384" cy="10826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232384" cy="1082662"/>
            </a:xfrm>
            <a:custGeom>
              <a:avLst/>
              <a:gdLst/>
              <a:ahLst/>
              <a:cxnLst/>
              <a:rect r="r" b="b" t="t" l="l"/>
              <a:pathLst>
                <a:path h="1082662" w="9232384">
                  <a:moveTo>
                    <a:pt x="0" y="0"/>
                  </a:moveTo>
                  <a:lnTo>
                    <a:pt x="9232384" y="0"/>
                  </a:lnTo>
                  <a:lnTo>
                    <a:pt x="9232384" y="1082662"/>
                  </a:lnTo>
                  <a:lnTo>
                    <a:pt x="0" y="108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9232384" cy="116838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863600" indent="-431800" lvl="1">
                <a:lnSpc>
                  <a:spcPts val="5520"/>
                </a:lnSpc>
                <a:buFont typeface="Arial"/>
                <a:buChar char="•"/>
              </a:pPr>
              <a:r>
                <a:rPr lang="en-US" b="true" sz="4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Search Strategies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130680" y="2373108"/>
            <a:ext cx="7366534" cy="811996"/>
            <a:chOff x="0" y="0"/>
            <a:chExt cx="9822045" cy="10826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22045" cy="1082662"/>
            </a:xfrm>
            <a:custGeom>
              <a:avLst/>
              <a:gdLst/>
              <a:ahLst/>
              <a:cxnLst/>
              <a:rect r="r" b="b" t="t" l="l"/>
              <a:pathLst>
                <a:path h="1082662" w="9822045">
                  <a:moveTo>
                    <a:pt x="0" y="0"/>
                  </a:moveTo>
                  <a:lnTo>
                    <a:pt x="9822045" y="0"/>
                  </a:lnTo>
                  <a:lnTo>
                    <a:pt x="9822045" y="1082662"/>
                  </a:lnTo>
                  <a:lnTo>
                    <a:pt x="0" y="10826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9822045" cy="116838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863600" indent="-431800" lvl="1">
                <a:lnSpc>
                  <a:spcPts val="5520"/>
                </a:lnSpc>
                <a:buFont typeface="Arial"/>
                <a:buChar char="•"/>
              </a:pPr>
              <a:r>
                <a:rPr lang="en-US" b="true" sz="4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Performance Metrics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267263" y="4248191"/>
            <a:ext cx="464656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Result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67263" y="6215930"/>
            <a:ext cx="3782988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19"/>
              </a:lnSpc>
              <a:buFont typeface="Arial"/>
              <a:buChar char="•"/>
            </a:pPr>
            <a:r>
              <a:rPr lang="en-US" b="true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21104" y="5628557"/>
            <a:ext cx="7366534" cy="611379"/>
            <a:chOff x="0" y="0"/>
            <a:chExt cx="9822045" cy="8151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822045" cy="815172"/>
            </a:xfrm>
            <a:custGeom>
              <a:avLst/>
              <a:gdLst/>
              <a:ahLst/>
              <a:cxnLst/>
              <a:rect r="r" b="b" t="t" l="l"/>
              <a:pathLst>
                <a:path h="815172" w="9822045">
                  <a:moveTo>
                    <a:pt x="0" y="0"/>
                  </a:moveTo>
                  <a:lnTo>
                    <a:pt x="9822045" y="0"/>
                  </a:lnTo>
                  <a:lnTo>
                    <a:pt x="9822045" y="815172"/>
                  </a:lnTo>
                  <a:lnTo>
                    <a:pt x="0" y="815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9822045" cy="88184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647705" indent="-323852" lvl="1">
                <a:lnSpc>
                  <a:spcPts val="414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CP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683998" y="4561661"/>
            <a:ext cx="571849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Parameters &amp; Decision Variables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83998" y="4961807"/>
            <a:ext cx="465251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Mathematical Formulation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83998" y="6190532"/>
            <a:ext cx="571849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Parameters &amp; Decision Variables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83998" y="6590678"/>
            <a:ext cx="465251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Mathematical Formulation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268957" y="7680386"/>
            <a:ext cx="7366534" cy="1135254"/>
            <a:chOff x="0" y="0"/>
            <a:chExt cx="9822045" cy="151367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822045" cy="1513672"/>
            </a:xfrm>
            <a:custGeom>
              <a:avLst/>
              <a:gdLst/>
              <a:ahLst/>
              <a:cxnLst/>
              <a:rect r="r" b="b" t="t" l="l"/>
              <a:pathLst>
                <a:path h="1513672" w="9822045">
                  <a:moveTo>
                    <a:pt x="0" y="0"/>
                  </a:moveTo>
                  <a:lnTo>
                    <a:pt x="9822045" y="0"/>
                  </a:lnTo>
                  <a:lnTo>
                    <a:pt x="9822045" y="1513672"/>
                  </a:lnTo>
                  <a:lnTo>
                    <a:pt x="0" y="1513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9822045" cy="158034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647705" indent="-323852" lvl="1">
                <a:lnSpc>
                  <a:spcPts val="414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Decision, Branching and Value Strategies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77321" y="8815640"/>
            <a:ext cx="7366534" cy="611379"/>
            <a:chOff x="0" y="0"/>
            <a:chExt cx="9822045" cy="81517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822045" cy="815172"/>
            </a:xfrm>
            <a:custGeom>
              <a:avLst/>
              <a:gdLst/>
              <a:ahLst/>
              <a:cxnLst/>
              <a:rect r="r" b="b" t="t" l="l"/>
              <a:pathLst>
                <a:path h="815172" w="9822045">
                  <a:moveTo>
                    <a:pt x="0" y="0"/>
                  </a:moveTo>
                  <a:lnTo>
                    <a:pt x="9822045" y="0"/>
                  </a:lnTo>
                  <a:lnTo>
                    <a:pt x="9822045" y="815172"/>
                  </a:lnTo>
                  <a:lnTo>
                    <a:pt x="0" y="815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9822045" cy="88184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647705" indent="-323852" lvl="1">
                <a:lnSpc>
                  <a:spcPts val="414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Hint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047644" y="2992138"/>
            <a:ext cx="7366534" cy="611379"/>
            <a:chOff x="0" y="0"/>
            <a:chExt cx="9822045" cy="81517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822045" cy="815172"/>
            </a:xfrm>
            <a:custGeom>
              <a:avLst/>
              <a:gdLst/>
              <a:ahLst/>
              <a:cxnLst/>
              <a:rect r="r" b="b" t="t" l="l"/>
              <a:pathLst>
                <a:path h="815172" w="9822045">
                  <a:moveTo>
                    <a:pt x="0" y="0"/>
                  </a:moveTo>
                  <a:lnTo>
                    <a:pt x="9822045" y="0"/>
                  </a:lnTo>
                  <a:lnTo>
                    <a:pt x="9822045" y="815172"/>
                  </a:lnTo>
                  <a:lnTo>
                    <a:pt x="0" y="815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9822045" cy="88184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647705" indent="-323852" lvl="1">
                <a:lnSpc>
                  <a:spcPts val="414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MIP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047644" y="3665387"/>
            <a:ext cx="7366534" cy="611379"/>
            <a:chOff x="0" y="0"/>
            <a:chExt cx="9822045" cy="81517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822045" cy="815172"/>
            </a:xfrm>
            <a:custGeom>
              <a:avLst/>
              <a:gdLst/>
              <a:ahLst/>
              <a:cxnLst/>
              <a:rect r="r" b="b" t="t" l="l"/>
              <a:pathLst>
                <a:path h="815172" w="9822045">
                  <a:moveTo>
                    <a:pt x="0" y="0"/>
                  </a:moveTo>
                  <a:lnTo>
                    <a:pt x="9822045" y="0"/>
                  </a:lnTo>
                  <a:lnTo>
                    <a:pt x="9822045" y="815172"/>
                  </a:lnTo>
                  <a:lnTo>
                    <a:pt x="0" y="815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66675"/>
              <a:ext cx="9822045" cy="88184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647705" indent="-323852" lvl="1">
                <a:lnSpc>
                  <a:spcPts val="414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CP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047644" y="5606330"/>
            <a:ext cx="7366534" cy="611379"/>
            <a:chOff x="0" y="0"/>
            <a:chExt cx="9822045" cy="81517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822045" cy="815172"/>
            </a:xfrm>
            <a:custGeom>
              <a:avLst/>
              <a:gdLst/>
              <a:ahLst/>
              <a:cxnLst/>
              <a:rect r="r" b="b" t="t" l="l"/>
              <a:pathLst>
                <a:path h="815172" w="9822045">
                  <a:moveTo>
                    <a:pt x="0" y="0"/>
                  </a:moveTo>
                  <a:lnTo>
                    <a:pt x="9822045" y="0"/>
                  </a:lnTo>
                  <a:lnTo>
                    <a:pt x="9822045" y="815172"/>
                  </a:lnTo>
                  <a:lnTo>
                    <a:pt x="0" y="815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66675"/>
              <a:ext cx="9822045" cy="88184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647705" indent="-323852" lvl="1">
                <a:lnSpc>
                  <a:spcPts val="414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Visualizations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047644" y="4994951"/>
            <a:ext cx="7366534" cy="611379"/>
            <a:chOff x="0" y="0"/>
            <a:chExt cx="9822045" cy="81517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9822045" cy="815172"/>
            </a:xfrm>
            <a:custGeom>
              <a:avLst/>
              <a:gdLst/>
              <a:ahLst/>
              <a:cxnLst/>
              <a:rect r="r" b="b" t="t" l="l"/>
              <a:pathLst>
                <a:path h="815172" w="9822045">
                  <a:moveTo>
                    <a:pt x="0" y="0"/>
                  </a:moveTo>
                  <a:lnTo>
                    <a:pt x="9822045" y="0"/>
                  </a:lnTo>
                  <a:lnTo>
                    <a:pt x="9822045" y="815172"/>
                  </a:lnTo>
                  <a:lnTo>
                    <a:pt x="0" y="815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66675"/>
              <a:ext cx="9822045" cy="88184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 marL="647705" indent="-323852" lvl="1">
                <a:lnSpc>
                  <a:spcPts val="414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Results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19529" y="593322"/>
            <a:ext cx="8048942" cy="895671"/>
            <a:chOff x="0" y="0"/>
            <a:chExt cx="10731923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31923" cy="1194228"/>
            </a:xfrm>
            <a:custGeom>
              <a:avLst/>
              <a:gdLst/>
              <a:ahLst/>
              <a:cxnLst/>
              <a:rect r="r" b="b" t="t" l="l"/>
              <a:pathLst>
                <a:path h="1194228" w="10731923">
                  <a:moveTo>
                    <a:pt x="0" y="0"/>
                  </a:moveTo>
                  <a:lnTo>
                    <a:pt x="10731923" y="0"/>
                  </a:lnTo>
                  <a:lnTo>
                    <a:pt x="10731923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31923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Single vs Multiple Runways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81725" y="1650918"/>
            <a:ext cx="7684203" cy="7396046"/>
          </a:xfrm>
          <a:custGeom>
            <a:avLst/>
            <a:gdLst/>
            <a:ahLst/>
            <a:cxnLst/>
            <a:rect r="r" b="b" t="t" l="l"/>
            <a:pathLst>
              <a:path h="7396046" w="7684203">
                <a:moveTo>
                  <a:pt x="0" y="0"/>
                </a:moveTo>
                <a:lnTo>
                  <a:pt x="7684204" y="0"/>
                </a:lnTo>
                <a:lnTo>
                  <a:pt x="7684204" y="7396046"/>
                </a:lnTo>
                <a:lnTo>
                  <a:pt x="0" y="7396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71712" y="1650918"/>
            <a:ext cx="9053259" cy="5828035"/>
          </a:xfrm>
          <a:custGeom>
            <a:avLst/>
            <a:gdLst/>
            <a:ahLst/>
            <a:cxnLst/>
            <a:rect r="r" b="b" t="t" l="l"/>
            <a:pathLst>
              <a:path h="5828035" w="9053259">
                <a:moveTo>
                  <a:pt x="0" y="0"/>
                </a:moveTo>
                <a:lnTo>
                  <a:pt x="9053259" y="0"/>
                </a:lnTo>
                <a:lnTo>
                  <a:pt x="9053259" y="5828036"/>
                </a:lnTo>
                <a:lnTo>
                  <a:pt x="0" y="58280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25910" y="910346"/>
            <a:ext cx="8048942" cy="895671"/>
            <a:chOff x="0" y="0"/>
            <a:chExt cx="10731923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31923" cy="1194228"/>
            </a:xfrm>
            <a:custGeom>
              <a:avLst/>
              <a:gdLst/>
              <a:ahLst/>
              <a:cxnLst/>
              <a:rect r="r" b="b" t="t" l="l"/>
              <a:pathLst>
                <a:path h="1194228" w="10731923">
                  <a:moveTo>
                    <a:pt x="0" y="0"/>
                  </a:moveTo>
                  <a:lnTo>
                    <a:pt x="10731923" y="0"/>
                  </a:lnTo>
                  <a:lnTo>
                    <a:pt x="10731923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31923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Variation of Execution Time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822481" y="2129852"/>
            <a:ext cx="10643039" cy="6385823"/>
          </a:xfrm>
          <a:custGeom>
            <a:avLst/>
            <a:gdLst/>
            <a:ahLst/>
            <a:cxnLst/>
            <a:rect r="r" b="b" t="t" l="l"/>
            <a:pathLst>
              <a:path h="6385823" w="10643039">
                <a:moveTo>
                  <a:pt x="0" y="0"/>
                </a:moveTo>
                <a:lnTo>
                  <a:pt x="10643038" y="0"/>
                </a:lnTo>
                <a:lnTo>
                  <a:pt x="10643038" y="6385824"/>
                </a:lnTo>
                <a:lnTo>
                  <a:pt x="0" y="6385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19529" y="981867"/>
            <a:ext cx="6444944" cy="895671"/>
            <a:chOff x="0" y="0"/>
            <a:chExt cx="8593259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93259" cy="1194228"/>
            </a:xfrm>
            <a:custGeom>
              <a:avLst/>
              <a:gdLst/>
              <a:ahLst/>
              <a:cxnLst/>
              <a:rect r="r" b="b" t="t" l="l"/>
              <a:pathLst>
                <a:path h="1194228" w="8593259">
                  <a:moveTo>
                    <a:pt x="0" y="0"/>
                  </a:moveTo>
                  <a:lnTo>
                    <a:pt x="8593259" y="0"/>
                  </a:lnTo>
                  <a:lnTo>
                    <a:pt x="8593259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8593259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Strategies Combination 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278597" y="2172988"/>
            <a:ext cx="8638682" cy="6349431"/>
          </a:xfrm>
          <a:custGeom>
            <a:avLst/>
            <a:gdLst/>
            <a:ahLst/>
            <a:cxnLst/>
            <a:rect r="r" b="b" t="t" l="l"/>
            <a:pathLst>
              <a:path h="6349431" w="8638682">
                <a:moveTo>
                  <a:pt x="0" y="0"/>
                </a:moveTo>
                <a:lnTo>
                  <a:pt x="8638682" y="0"/>
                </a:lnTo>
                <a:lnTo>
                  <a:pt x="8638682" y="6349431"/>
                </a:lnTo>
                <a:lnTo>
                  <a:pt x="0" y="6349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1538" y="2172988"/>
            <a:ext cx="8633976" cy="6335180"/>
          </a:xfrm>
          <a:custGeom>
            <a:avLst/>
            <a:gdLst/>
            <a:ahLst/>
            <a:cxnLst/>
            <a:rect r="r" b="b" t="t" l="l"/>
            <a:pathLst>
              <a:path h="6335180" w="8633976">
                <a:moveTo>
                  <a:pt x="0" y="0"/>
                </a:moveTo>
                <a:lnTo>
                  <a:pt x="8633976" y="0"/>
                </a:lnTo>
                <a:lnTo>
                  <a:pt x="8633976" y="6335179"/>
                </a:lnTo>
                <a:lnTo>
                  <a:pt x="0" y="6335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25526" y="1028700"/>
            <a:ext cx="3236948" cy="895671"/>
            <a:chOff x="0" y="0"/>
            <a:chExt cx="4315931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15931" cy="1194228"/>
            </a:xfrm>
            <a:custGeom>
              <a:avLst/>
              <a:gdLst/>
              <a:ahLst/>
              <a:cxnLst/>
              <a:rect r="r" b="b" t="t" l="l"/>
              <a:pathLst>
                <a:path h="1194228" w="4315931">
                  <a:moveTo>
                    <a:pt x="0" y="0"/>
                  </a:moveTo>
                  <a:lnTo>
                    <a:pt x="4315931" y="0"/>
                  </a:lnTo>
                  <a:lnTo>
                    <a:pt x="4315931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315931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Hint Impact 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442890" y="2193401"/>
            <a:ext cx="8324793" cy="5900197"/>
          </a:xfrm>
          <a:custGeom>
            <a:avLst/>
            <a:gdLst/>
            <a:ahLst/>
            <a:cxnLst/>
            <a:rect r="r" b="b" t="t" l="l"/>
            <a:pathLst>
              <a:path h="5900197" w="8324793">
                <a:moveTo>
                  <a:pt x="0" y="0"/>
                </a:moveTo>
                <a:lnTo>
                  <a:pt x="8324793" y="0"/>
                </a:lnTo>
                <a:lnTo>
                  <a:pt x="8324793" y="5900198"/>
                </a:lnTo>
                <a:lnTo>
                  <a:pt x="0" y="5900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1538" y="2109649"/>
            <a:ext cx="8324793" cy="5900197"/>
          </a:xfrm>
          <a:custGeom>
            <a:avLst/>
            <a:gdLst/>
            <a:ahLst/>
            <a:cxnLst/>
            <a:rect r="r" b="b" t="t" l="l"/>
            <a:pathLst>
              <a:path h="5900197" w="8324793">
                <a:moveTo>
                  <a:pt x="0" y="0"/>
                </a:moveTo>
                <a:lnTo>
                  <a:pt x="8324793" y="0"/>
                </a:lnTo>
                <a:lnTo>
                  <a:pt x="8324793" y="5900198"/>
                </a:lnTo>
                <a:lnTo>
                  <a:pt x="0" y="59001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4731" y="2349164"/>
            <a:ext cx="1038209" cy="822714"/>
            <a:chOff x="0" y="0"/>
            <a:chExt cx="1384279" cy="10969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4279" cy="1096952"/>
            </a:xfrm>
            <a:custGeom>
              <a:avLst/>
              <a:gdLst/>
              <a:ahLst/>
              <a:cxnLst/>
              <a:rect r="r" b="b" t="t" l="l"/>
              <a:pathLst>
                <a:path h="1096952" w="1384279">
                  <a:moveTo>
                    <a:pt x="0" y="0"/>
                  </a:moveTo>
                  <a:lnTo>
                    <a:pt x="1384279" y="0"/>
                  </a:lnTo>
                  <a:lnTo>
                    <a:pt x="1384279" y="1096952"/>
                  </a:lnTo>
                  <a:lnTo>
                    <a:pt x="0" y="10969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84279" cy="11160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CP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97072" y="2784379"/>
            <a:ext cx="7898701" cy="5983266"/>
          </a:xfrm>
          <a:custGeom>
            <a:avLst/>
            <a:gdLst/>
            <a:ahLst/>
            <a:cxnLst/>
            <a:rect r="r" b="b" t="t" l="l"/>
            <a:pathLst>
              <a:path h="5983266" w="7898701">
                <a:moveTo>
                  <a:pt x="0" y="0"/>
                </a:moveTo>
                <a:lnTo>
                  <a:pt x="7898701" y="0"/>
                </a:lnTo>
                <a:lnTo>
                  <a:pt x="7898701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94035" y="2790669"/>
            <a:ext cx="7929654" cy="5976977"/>
          </a:xfrm>
          <a:custGeom>
            <a:avLst/>
            <a:gdLst/>
            <a:ahLst/>
            <a:cxnLst/>
            <a:rect r="r" b="b" t="t" l="l"/>
            <a:pathLst>
              <a:path h="5976977" w="7929654">
                <a:moveTo>
                  <a:pt x="0" y="0"/>
                </a:moveTo>
                <a:lnTo>
                  <a:pt x="7929654" y="0"/>
                </a:lnTo>
                <a:lnTo>
                  <a:pt x="7929654" y="5976976"/>
                </a:lnTo>
                <a:lnTo>
                  <a:pt x="0" y="5976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67722" y="120109"/>
            <a:ext cx="3343582" cy="2229054"/>
          </a:xfrm>
          <a:custGeom>
            <a:avLst/>
            <a:gdLst/>
            <a:ahLst/>
            <a:cxnLst/>
            <a:rect r="r" b="b" t="t" l="l"/>
            <a:pathLst>
              <a:path h="2229054" w="3343582">
                <a:moveTo>
                  <a:pt x="0" y="0"/>
                </a:moveTo>
                <a:lnTo>
                  <a:pt x="3343582" y="0"/>
                </a:lnTo>
                <a:lnTo>
                  <a:pt x="3343582" y="2229055"/>
                </a:lnTo>
                <a:lnTo>
                  <a:pt x="0" y="22290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021076" y="2349164"/>
            <a:ext cx="1038209" cy="895671"/>
            <a:chOff x="0" y="0"/>
            <a:chExt cx="1384279" cy="11942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84279" cy="1194228"/>
            </a:xfrm>
            <a:custGeom>
              <a:avLst/>
              <a:gdLst/>
              <a:ahLst/>
              <a:cxnLst/>
              <a:rect r="r" b="b" t="t" l="l"/>
              <a:pathLst>
                <a:path h="1194228" w="1384279">
                  <a:moveTo>
                    <a:pt x="0" y="0"/>
                  </a:moveTo>
                  <a:lnTo>
                    <a:pt x="1384279" y="0"/>
                  </a:lnTo>
                  <a:lnTo>
                    <a:pt x="1384279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384279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99473" y="1028700"/>
            <a:ext cx="6589124" cy="895671"/>
            <a:chOff x="0" y="0"/>
            <a:chExt cx="8785499" cy="11942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785499" cy="1194228"/>
            </a:xfrm>
            <a:custGeom>
              <a:avLst/>
              <a:gdLst/>
              <a:ahLst/>
              <a:cxnLst/>
              <a:rect r="r" b="b" t="t" l="l"/>
              <a:pathLst>
                <a:path h="1194228" w="8785499">
                  <a:moveTo>
                    <a:pt x="0" y="0"/>
                  </a:moveTo>
                  <a:lnTo>
                    <a:pt x="8785499" y="0"/>
                  </a:lnTo>
                  <a:lnTo>
                    <a:pt x="8785499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8785499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Solution Visualization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950" y="7022450"/>
            <a:ext cx="18362400" cy="3264150"/>
          </a:xfrm>
          <a:custGeom>
            <a:avLst/>
            <a:gdLst/>
            <a:ahLst/>
            <a:cxnLst/>
            <a:rect r="r" b="b" t="t" l="l"/>
            <a:pathLst>
              <a:path h="3264150" w="18362400">
                <a:moveTo>
                  <a:pt x="0" y="0"/>
                </a:moveTo>
                <a:lnTo>
                  <a:pt x="18362400" y="0"/>
                </a:lnTo>
                <a:lnTo>
                  <a:pt x="18362400" y="3264150"/>
                </a:lnTo>
                <a:lnTo>
                  <a:pt x="0" y="326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34813" y="3264393"/>
            <a:ext cx="16327783" cy="1635424"/>
            <a:chOff x="0" y="0"/>
            <a:chExt cx="21770378" cy="21805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70377" cy="2180565"/>
            </a:xfrm>
            <a:custGeom>
              <a:avLst/>
              <a:gdLst/>
              <a:ahLst/>
              <a:cxnLst/>
              <a:rect r="r" b="b" t="t" l="l"/>
              <a:pathLst>
                <a:path h="2180565" w="21770377">
                  <a:moveTo>
                    <a:pt x="0" y="0"/>
                  </a:moveTo>
                  <a:lnTo>
                    <a:pt x="21770377" y="0"/>
                  </a:lnTo>
                  <a:lnTo>
                    <a:pt x="21770377" y="2180565"/>
                  </a:lnTo>
                  <a:lnTo>
                    <a:pt x="0" y="2180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70378" cy="22186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5400000">
            <a:off x="11984005" y="3921555"/>
            <a:ext cx="10266846" cy="24640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94146" y="910346"/>
            <a:ext cx="3099708" cy="895671"/>
            <a:chOff x="0" y="0"/>
            <a:chExt cx="4132944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32944" cy="1194228"/>
            </a:xfrm>
            <a:custGeom>
              <a:avLst/>
              <a:gdLst/>
              <a:ahLst/>
              <a:cxnLst/>
              <a:rect r="r" b="b" t="t" l="l"/>
              <a:pathLst>
                <a:path h="1194228" w="4132944">
                  <a:moveTo>
                    <a:pt x="0" y="0"/>
                  </a:moveTo>
                  <a:lnTo>
                    <a:pt x="4132944" y="0"/>
                  </a:lnTo>
                  <a:lnTo>
                    <a:pt x="4132944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132944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7471408">
            <a:off x="12753528" y="1884063"/>
            <a:ext cx="7844421" cy="188266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7471408">
            <a:off x="15559328" y="504597"/>
            <a:ext cx="4367522" cy="104820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03772" y="2133600"/>
            <a:ext cx="16026701" cy="668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819" indent="-276910" lvl="1">
              <a:lnSpc>
                <a:spcPts val="3078"/>
              </a:lnSpc>
              <a:buFont typeface="Arial"/>
              <a:buChar char="•"/>
            </a:pPr>
            <a:r>
              <a:rPr lang="en-US" sz="25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MIP, CP, and hybrid MIP_CP approaches were evaluated to solve the Aircraft Landing Scheduling Problem;</a:t>
            </a:r>
          </a:p>
          <a:p>
            <a:pPr algn="l">
              <a:lnSpc>
                <a:spcPts val="3078"/>
              </a:lnSpc>
            </a:pPr>
          </a:p>
          <a:p>
            <a:pPr algn="l" marL="553819" indent="-276910" lvl="1">
              <a:lnSpc>
                <a:spcPts val="3078"/>
              </a:lnSpc>
              <a:buFont typeface="Arial"/>
              <a:buChar char="•"/>
            </a:pPr>
            <a:r>
              <a:rPr lang="en-US" sz="25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MIP proved efficient for simpler problems, offering faster execution times;</a:t>
            </a:r>
          </a:p>
          <a:p>
            <a:pPr algn="l">
              <a:lnSpc>
                <a:spcPts val="3078"/>
              </a:lnSpc>
            </a:pPr>
          </a:p>
          <a:p>
            <a:pPr algn="l" marL="553819" indent="-276910" lvl="1">
              <a:lnSpc>
                <a:spcPts val="3078"/>
              </a:lnSpc>
              <a:buFont typeface="Arial"/>
              <a:buChar char="•"/>
            </a:pPr>
            <a:r>
              <a:rPr lang="en-US" sz="25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CP handled complex constraints effectively but required more computational resources;</a:t>
            </a:r>
          </a:p>
          <a:p>
            <a:pPr algn="l">
              <a:lnSpc>
                <a:spcPts val="3078"/>
              </a:lnSpc>
            </a:pPr>
          </a:p>
          <a:p>
            <a:pPr algn="l" marL="553819" indent="-276910" lvl="1">
              <a:lnSpc>
                <a:spcPts val="3078"/>
              </a:lnSpc>
              <a:buFont typeface="Arial"/>
              <a:buChar char="•"/>
            </a:pPr>
            <a:r>
              <a:rPr lang="en-US" sz="25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hybrid MIP_CP approach combined MIP’s speed with CP’s flexibility, achieving balanced results;</a:t>
            </a:r>
          </a:p>
          <a:p>
            <a:pPr algn="l">
              <a:lnSpc>
                <a:spcPts val="3078"/>
              </a:lnSpc>
            </a:pPr>
          </a:p>
          <a:p>
            <a:pPr algn="l" marL="553819" indent="-276910" lvl="1">
              <a:lnSpc>
                <a:spcPts val="3078"/>
              </a:lnSpc>
              <a:buFont typeface="Arial"/>
              <a:buChar char="•"/>
            </a:pPr>
            <a:r>
              <a:rPr lang="en-US" sz="25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 multiple-runway scenarios, CP excelled due to increased flexibility, reducing conflicts and execution times;</a:t>
            </a:r>
          </a:p>
          <a:p>
            <a:pPr algn="l">
              <a:lnSpc>
                <a:spcPts val="3078"/>
              </a:lnSpc>
            </a:pPr>
          </a:p>
          <a:p>
            <a:pPr algn="l" marL="553819" indent="-276910" lvl="1">
              <a:lnSpc>
                <a:spcPts val="3078"/>
              </a:lnSpc>
              <a:buFont typeface="Arial"/>
              <a:buChar char="•"/>
            </a:pPr>
            <a:r>
              <a:rPr lang="en-US" sz="25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Strategies like branching and hints significantly improved solver efficiency by narrowing the search space;</a:t>
            </a:r>
          </a:p>
          <a:p>
            <a:pPr algn="l">
              <a:lnSpc>
                <a:spcPts val="3078"/>
              </a:lnSpc>
            </a:pPr>
          </a:p>
          <a:p>
            <a:pPr algn="l" marL="553819" indent="-276910" lvl="1">
              <a:lnSpc>
                <a:spcPts val="3078"/>
              </a:lnSpc>
              <a:buFont typeface="Arial"/>
              <a:buChar char="•"/>
            </a:pPr>
            <a:r>
              <a:rPr lang="en-US" sz="256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choice of method depends on the problem’s complexity, with CP suited for intricate challenges, MIP for simpler cases, and hybrid methods offering versatility.</a:t>
            </a:r>
          </a:p>
          <a:p>
            <a:pPr algn="l">
              <a:lnSpc>
                <a:spcPts val="3438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950" y="7022450"/>
            <a:ext cx="18362400" cy="3264150"/>
          </a:xfrm>
          <a:custGeom>
            <a:avLst/>
            <a:gdLst/>
            <a:ahLst/>
            <a:cxnLst/>
            <a:rect r="r" b="b" t="t" l="l"/>
            <a:pathLst>
              <a:path h="3264150" w="18362400">
                <a:moveTo>
                  <a:pt x="0" y="0"/>
                </a:moveTo>
                <a:lnTo>
                  <a:pt x="18362400" y="0"/>
                </a:lnTo>
                <a:lnTo>
                  <a:pt x="18362400" y="3264150"/>
                </a:lnTo>
                <a:lnTo>
                  <a:pt x="0" y="326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42376" y="2035575"/>
            <a:ext cx="16327783" cy="3486553"/>
            <a:chOff x="0" y="0"/>
            <a:chExt cx="21770378" cy="46487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70377" cy="4648737"/>
            </a:xfrm>
            <a:custGeom>
              <a:avLst/>
              <a:gdLst/>
              <a:ahLst/>
              <a:cxnLst/>
              <a:rect r="r" b="b" t="t" l="l"/>
              <a:pathLst>
                <a:path h="4648737" w="21770377">
                  <a:moveTo>
                    <a:pt x="0" y="0"/>
                  </a:moveTo>
                  <a:lnTo>
                    <a:pt x="21770377" y="0"/>
                  </a:lnTo>
                  <a:lnTo>
                    <a:pt x="21770377" y="4648737"/>
                  </a:lnTo>
                  <a:lnTo>
                    <a:pt x="0" y="4648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70378" cy="468683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ADSS - Analytical Decision Support Systems Report</a:t>
              </a:r>
            </a:p>
            <a:p>
              <a:pPr algn="ctr">
                <a:lnSpc>
                  <a:spcPts val="2639"/>
                </a:lnSpc>
              </a:pPr>
            </a:p>
            <a:p>
              <a:pPr algn="ctr">
                <a:lnSpc>
                  <a:spcPts val="3599"/>
                </a:lnSpc>
              </a:pPr>
              <a:r>
                <a:rPr lang="en-US" b="true" sz="2999" i="true">
                  <a:solidFill>
                    <a:srgbClr val="333333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Aircraft Landings Scheduling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6450" y="7672548"/>
            <a:ext cx="5580600" cy="2166110"/>
            <a:chOff x="0" y="0"/>
            <a:chExt cx="7440800" cy="28881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40800" cy="2888147"/>
            </a:xfrm>
            <a:custGeom>
              <a:avLst/>
              <a:gdLst/>
              <a:ahLst/>
              <a:cxnLst/>
              <a:rect r="r" b="b" t="t" l="l"/>
              <a:pathLst>
                <a:path h="2888147" w="7440800">
                  <a:moveTo>
                    <a:pt x="0" y="0"/>
                  </a:moveTo>
                  <a:lnTo>
                    <a:pt x="7440800" y="0"/>
                  </a:lnTo>
                  <a:lnTo>
                    <a:pt x="7440800" y="2888147"/>
                  </a:lnTo>
                  <a:lnTo>
                    <a:pt x="0" y="28881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7440800" cy="29738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16"/>
                </a:lnSpc>
              </a:pPr>
              <a:r>
                <a:rPr lang="en-US" b="true" sz="3200" u="sng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GRUPO B3</a:t>
              </a:r>
            </a:p>
            <a:p>
              <a:pPr algn="l" marL="506730" indent="-253365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Bruno Fernandes</a:t>
              </a:r>
            </a:p>
            <a:p>
              <a:pPr algn="l" marL="506730" indent="-253365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Hugo Filipe Silva Abelheira</a:t>
              </a:r>
            </a:p>
            <a:p>
              <a:pPr algn="l" marL="506730" indent="-253365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Tiago Araújo Coelho</a:t>
              </a:r>
            </a:p>
            <a:p>
              <a:pPr algn="l" marL="506730" indent="-253365" lvl="1">
                <a:lnSpc>
                  <a:spcPts val="289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13035" y="465250"/>
            <a:ext cx="6272372" cy="670800"/>
            <a:chOff x="0" y="0"/>
            <a:chExt cx="8363163" cy="894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363162" cy="894400"/>
            </a:xfrm>
            <a:custGeom>
              <a:avLst/>
              <a:gdLst/>
              <a:ahLst/>
              <a:cxnLst/>
              <a:rect r="r" b="b" t="t" l="l"/>
              <a:pathLst>
                <a:path h="894400" w="8363162">
                  <a:moveTo>
                    <a:pt x="0" y="0"/>
                  </a:moveTo>
                  <a:lnTo>
                    <a:pt x="8363162" y="0"/>
                  </a:lnTo>
                  <a:lnTo>
                    <a:pt x="8363162" y="894400"/>
                  </a:lnTo>
                  <a:lnTo>
                    <a:pt x="0" y="89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8363163" cy="903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2520"/>
                </a:lnSpc>
              </a:pPr>
              <a:r>
                <a:rPr lang="en-US" b="true" sz="2100" i="true">
                  <a:solidFill>
                    <a:srgbClr val="333333"/>
                  </a:solidFill>
                  <a:latin typeface="Arimo Bold Italics"/>
                  <a:ea typeface="Arimo Bold Italics"/>
                  <a:cs typeface="Arimo Bold Italics"/>
                  <a:sym typeface="Arimo Bold Italics"/>
                </a:rPr>
                <a:t>Masters in Engineering and Data Science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5400000">
            <a:off x="11984005" y="3921555"/>
            <a:ext cx="10266846" cy="24640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950" y="7022450"/>
            <a:ext cx="18362400" cy="3264150"/>
          </a:xfrm>
          <a:custGeom>
            <a:avLst/>
            <a:gdLst/>
            <a:ahLst/>
            <a:cxnLst/>
            <a:rect r="r" b="b" t="t" l="l"/>
            <a:pathLst>
              <a:path h="3264150" w="18362400">
                <a:moveTo>
                  <a:pt x="0" y="0"/>
                </a:moveTo>
                <a:lnTo>
                  <a:pt x="18362400" y="0"/>
                </a:lnTo>
                <a:lnTo>
                  <a:pt x="18362400" y="3264150"/>
                </a:lnTo>
                <a:lnTo>
                  <a:pt x="0" y="326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34813" y="3264393"/>
            <a:ext cx="16327783" cy="1635424"/>
            <a:chOff x="0" y="0"/>
            <a:chExt cx="21770378" cy="21805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70377" cy="2180565"/>
            </a:xfrm>
            <a:custGeom>
              <a:avLst/>
              <a:gdLst/>
              <a:ahLst/>
              <a:cxnLst/>
              <a:rect r="r" b="b" t="t" l="l"/>
              <a:pathLst>
                <a:path h="2180565" w="21770377">
                  <a:moveTo>
                    <a:pt x="0" y="0"/>
                  </a:moveTo>
                  <a:lnTo>
                    <a:pt x="21770377" y="0"/>
                  </a:lnTo>
                  <a:lnTo>
                    <a:pt x="21770377" y="2180565"/>
                  </a:lnTo>
                  <a:lnTo>
                    <a:pt x="0" y="2180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70378" cy="22186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Introduction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5400000">
            <a:off x="11984005" y="3921555"/>
            <a:ext cx="10266846" cy="24640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3504" y="2226634"/>
            <a:ext cx="9736856" cy="5910970"/>
            <a:chOff x="0" y="0"/>
            <a:chExt cx="12982475" cy="78812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82475" cy="7881293"/>
            </a:xfrm>
            <a:custGeom>
              <a:avLst/>
              <a:gdLst/>
              <a:ahLst/>
              <a:cxnLst/>
              <a:rect r="r" b="b" t="t" l="l"/>
              <a:pathLst>
                <a:path h="7881293" w="12982475">
                  <a:moveTo>
                    <a:pt x="0" y="0"/>
                  </a:moveTo>
                  <a:lnTo>
                    <a:pt x="12982475" y="0"/>
                  </a:lnTo>
                  <a:lnTo>
                    <a:pt x="12982475" y="7881293"/>
                  </a:lnTo>
                  <a:lnTo>
                    <a:pt x="0" y="7881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2982475" cy="79479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75640" indent="-337820" lvl="1">
                <a:lnSpc>
                  <a:spcPts val="3863"/>
                </a:lnSpc>
                <a:buFont typeface="Arial"/>
                <a:buChar char="•"/>
              </a:pPr>
              <a:r>
                <a:rPr lang="en-US" sz="2799">
                  <a:solidFill>
                    <a:srgbClr val="333333"/>
                  </a:solidFill>
                  <a:latin typeface="Arimo"/>
                  <a:ea typeface="Arimo"/>
                  <a:cs typeface="Arimo"/>
                  <a:sym typeface="Arimo"/>
                </a:rPr>
                <a:t>Aircraft landing scheduling is crucial for efficient airport operations;</a:t>
              </a:r>
            </a:p>
            <a:p>
              <a:pPr algn="l" marL="675640" indent="-337820" lvl="1">
                <a:lnSpc>
                  <a:spcPts val="3863"/>
                </a:lnSpc>
              </a:pPr>
            </a:p>
            <a:p>
              <a:pPr algn="l" marL="675640" indent="-337820" lvl="1">
                <a:lnSpc>
                  <a:spcPts val="3863"/>
                </a:lnSpc>
                <a:buFont typeface="Arial"/>
                <a:buChar char="•"/>
              </a:pPr>
              <a:r>
                <a:rPr lang="en-US" sz="2799">
                  <a:solidFill>
                    <a:srgbClr val="333333"/>
                  </a:solidFill>
                  <a:latin typeface="Arimo"/>
                  <a:ea typeface="Arimo"/>
                  <a:cs typeface="Arimo"/>
                  <a:sym typeface="Arimo"/>
                </a:rPr>
                <a:t>Single and Multiple runways scenarios;</a:t>
              </a:r>
            </a:p>
            <a:p>
              <a:pPr algn="l" marL="675640" indent="-337820" lvl="1">
                <a:lnSpc>
                  <a:spcPts val="3863"/>
                </a:lnSpc>
              </a:pPr>
            </a:p>
            <a:p>
              <a:pPr algn="l" marL="675640" indent="-337820" lvl="1">
                <a:lnSpc>
                  <a:spcPts val="3863"/>
                </a:lnSpc>
                <a:buFont typeface="Arial"/>
                <a:buChar char="•"/>
              </a:pPr>
              <a:r>
                <a:rPr lang="en-US" sz="2799">
                  <a:solidFill>
                    <a:srgbClr val="333333"/>
                  </a:solidFill>
                  <a:latin typeface="Arimo"/>
                  <a:ea typeface="Arimo"/>
                  <a:cs typeface="Arimo"/>
                  <a:sym typeface="Arimo"/>
                </a:rPr>
                <a:t>Mathematical Programming (MP) and Constraint Programming (CP) to optimize landing schedules and handle complex constraints;</a:t>
              </a:r>
            </a:p>
            <a:p>
              <a:pPr algn="l" marL="675640" indent="-337820" lvl="1">
                <a:lnSpc>
                  <a:spcPts val="3863"/>
                </a:lnSpc>
              </a:pPr>
            </a:p>
            <a:p>
              <a:pPr algn="l" marL="675640" indent="-337820" lvl="1">
                <a:lnSpc>
                  <a:spcPts val="3863"/>
                </a:lnSpc>
                <a:buFont typeface="Arial"/>
                <a:buChar char="•"/>
              </a:pPr>
              <a:r>
                <a:rPr lang="en-US" sz="2799">
                  <a:solidFill>
                    <a:srgbClr val="333333"/>
                  </a:solidFill>
                  <a:latin typeface="Arimo"/>
                  <a:ea typeface="Arimo"/>
                  <a:cs typeface="Arimo"/>
                  <a:sym typeface="Arimo"/>
                </a:rPr>
                <a:t>The project evaluates the effectiveness of these methods in improving airport efficiency and handling real-world complexities.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988602" y="910346"/>
            <a:ext cx="6310796" cy="895671"/>
            <a:chOff x="0" y="0"/>
            <a:chExt cx="8414395" cy="11942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14395" cy="1194228"/>
            </a:xfrm>
            <a:custGeom>
              <a:avLst/>
              <a:gdLst/>
              <a:ahLst/>
              <a:cxnLst/>
              <a:rect r="r" b="b" t="t" l="l"/>
              <a:pathLst>
                <a:path h="1194228" w="8414395">
                  <a:moveTo>
                    <a:pt x="0" y="0"/>
                  </a:moveTo>
                  <a:lnTo>
                    <a:pt x="8414395" y="0"/>
                  </a:lnTo>
                  <a:lnTo>
                    <a:pt x="8414395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414395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Introduction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500360" y="2496110"/>
            <a:ext cx="7030338" cy="5857794"/>
          </a:xfrm>
          <a:custGeom>
            <a:avLst/>
            <a:gdLst/>
            <a:ahLst/>
            <a:cxnLst/>
            <a:rect r="r" b="b" t="t" l="l"/>
            <a:pathLst>
              <a:path h="5857794" w="7030338">
                <a:moveTo>
                  <a:pt x="0" y="0"/>
                </a:moveTo>
                <a:lnTo>
                  <a:pt x="7030338" y="0"/>
                </a:lnTo>
                <a:lnTo>
                  <a:pt x="7030338" y="5857793"/>
                </a:lnTo>
                <a:lnTo>
                  <a:pt x="0" y="5857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950" y="7022450"/>
            <a:ext cx="18362400" cy="3264150"/>
          </a:xfrm>
          <a:custGeom>
            <a:avLst/>
            <a:gdLst/>
            <a:ahLst/>
            <a:cxnLst/>
            <a:rect r="r" b="b" t="t" l="l"/>
            <a:pathLst>
              <a:path h="3264150" w="18362400">
                <a:moveTo>
                  <a:pt x="0" y="0"/>
                </a:moveTo>
                <a:lnTo>
                  <a:pt x="18362400" y="0"/>
                </a:lnTo>
                <a:lnTo>
                  <a:pt x="18362400" y="3264150"/>
                </a:lnTo>
                <a:lnTo>
                  <a:pt x="0" y="3264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34813" y="3264393"/>
            <a:ext cx="16327783" cy="1635424"/>
            <a:chOff x="0" y="0"/>
            <a:chExt cx="21770378" cy="21805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770377" cy="2180565"/>
            </a:xfrm>
            <a:custGeom>
              <a:avLst/>
              <a:gdLst/>
              <a:ahLst/>
              <a:cxnLst/>
              <a:rect r="r" b="b" t="t" l="l"/>
              <a:pathLst>
                <a:path h="2180565" w="21770377">
                  <a:moveTo>
                    <a:pt x="0" y="0"/>
                  </a:moveTo>
                  <a:lnTo>
                    <a:pt x="21770377" y="0"/>
                  </a:lnTo>
                  <a:lnTo>
                    <a:pt x="21770377" y="2180565"/>
                  </a:lnTo>
                  <a:lnTo>
                    <a:pt x="0" y="2180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770378" cy="221866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Problem Formulations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5400000">
            <a:off x="11984005" y="3921555"/>
            <a:ext cx="10266846" cy="24640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998496" y="1028700"/>
            <a:ext cx="10291007" cy="895671"/>
            <a:chOff x="0" y="0"/>
            <a:chExt cx="13721343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21342" cy="1194228"/>
            </a:xfrm>
            <a:custGeom>
              <a:avLst/>
              <a:gdLst/>
              <a:ahLst/>
              <a:cxnLst/>
              <a:rect r="r" b="b" t="t" l="l"/>
              <a:pathLst>
                <a:path h="1194228" w="13721342">
                  <a:moveTo>
                    <a:pt x="0" y="0"/>
                  </a:moveTo>
                  <a:lnTo>
                    <a:pt x="13721342" y="0"/>
                  </a:lnTo>
                  <a:lnTo>
                    <a:pt x="13721342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721343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MIP - Parameters &amp; Decision Variables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803123" y="2234774"/>
            <a:ext cx="2953409" cy="2789330"/>
          </a:xfrm>
          <a:custGeom>
            <a:avLst/>
            <a:gdLst/>
            <a:ahLst/>
            <a:cxnLst/>
            <a:rect r="r" b="b" t="t" l="l"/>
            <a:pathLst>
              <a:path h="2789330" w="2953409">
                <a:moveTo>
                  <a:pt x="0" y="0"/>
                </a:moveTo>
                <a:lnTo>
                  <a:pt x="2953408" y="0"/>
                </a:lnTo>
                <a:lnTo>
                  <a:pt x="2953408" y="2789330"/>
                </a:lnTo>
                <a:lnTo>
                  <a:pt x="0" y="2789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6498" y="2303043"/>
            <a:ext cx="8385891" cy="6062930"/>
          </a:xfrm>
          <a:custGeom>
            <a:avLst/>
            <a:gdLst/>
            <a:ahLst/>
            <a:cxnLst/>
            <a:rect r="r" b="b" t="t" l="l"/>
            <a:pathLst>
              <a:path h="6062930" w="8385891">
                <a:moveTo>
                  <a:pt x="0" y="0"/>
                </a:moveTo>
                <a:lnTo>
                  <a:pt x="8385891" y="0"/>
                </a:lnTo>
                <a:lnTo>
                  <a:pt x="8385891" y="6062929"/>
                </a:lnTo>
                <a:lnTo>
                  <a:pt x="0" y="60629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86634" y="5334507"/>
            <a:ext cx="8255397" cy="3139757"/>
          </a:xfrm>
          <a:custGeom>
            <a:avLst/>
            <a:gdLst/>
            <a:ahLst/>
            <a:cxnLst/>
            <a:rect r="r" b="b" t="t" l="l"/>
            <a:pathLst>
              <a:path h="3139757" w="8255397">
                <a:moveTo>
                  <a:pt x="0" y="0"/>
                </a:moveTo>
                <a:lnTo>
                  <a:pt x="8255397" y="0"/>
                </a:lnTo>
                <a:lnTo>
                  <a:pt x="8255397" y="3139758"/>
                </a:lnTo>
                <a:lnTo>
                  <a:pt x="0" y="3139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873374" y="1028700"/>
            <a:ext cx="8541252" cy="895671"/>
            <a:chOff x="0" y="0"/>
            <a:chExt cx="11388337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88337" cy="1194228"/>
            </a:xfrm>
            <a:custGeom>
              <a:avLst/>
              <a:gdLst/>
              <a:ahLst/>
              <a:cxnLst/>
              <a:rect r="r" b="b" t="t" l="l"/>
              <a:pathLst>
                <a:path h="1194228" w="11388337">
                  <a:moveTo>
                    <a:pt x="0" y="0"/>
                  </a:moveTo>
                  <a:lnTo>
                    <a:pt x="11388337" y="0"/>
                  </a:lnTo>
                  <a:lnTo>
                    <a:pt x="11388337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1388337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MIP - Mathematical Formulation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74264" y="2367484"/>
            <a:ext cx="3209941" cy="691288"/>
            <a:chOff x="0" y="0"/>
            <a:chExt cx="4279921" cy="9217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9921" cy="921717"/>
            </a:xfrm>
            <a:custGeom>
              <a:avLst/>
              <a:gdLst/>
              <a:ahLst/>
              <a:cxnLst/>
              <a:rect r="r" b="b" t="t" l="l"/>
              <a:pathLst>
                <a:path h="921717" w="4279921">
                  <a:moveTo>
                    <a:pt x="0" y="0"/>
                  </a:moveTo>
                  <a:lnTo>
                    <a:pt x="4279921" y="0"/>
                  </a:lnTo>
                  <a:lnTo>
                    <a:pt x="4279921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279921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Objective Function: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67918" y="3501272"/>
            <a:ext cx="3209941" cy="691288"/>
            <a:chOff x="0" y="0"/>
            <a:chExt cx="4279921" cy="9217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79921" cy="921717"/>
            </a:xfrm>
            <a:custGeom>
              <a:avLst/>
              <a:gdLst/>
              <a:ahLst/>
              <a:cxnLst/>
              <a:rect r="r" b="b" t="t" l="l"/>
              <a:pathLst>
                <a:path h="921717" w="4279921">
                  <a:moveTo>
                    <a:pt x="0" y="0"/>
                  </a:moveTo>
                  <a:lnTo>
                    <a:pt x="4279921" y="0"/>
                  </a:lnTo>
                  <a:lnTo>
                    <a:pt x="4279921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279921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Constraints: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701643" y="2256901"/>
            <a:ext cx="4078372" cy="1179025"/>
          </a:xfrm>
          <a:custGeom>
            <a:avLst/>
            <a:gdLst/>
            <a:ahLst/>
            <a:cxnLst/>
            <a:rect r="r" b="b" t="t" l="l"/>
            <a:pathLst>
              <a:path h="1179025" w="4078372">
                <a:moveTo>
                  <a:pt x="0" y="0"/>
                </a:moveTo>
                <a:lnTo>
                  <a:pt x="4078372" y="0"/>
                </a:lnTo>
                <a:lnTo>
                  <a:pt x="4078372" y="1179025"/>
                </a:lnTo>
                <a:lnTo>
                  <a:pt x="0" y="1179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316" t="-3356" r="0" b="-335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862368" y="4226875"/>
            <a:ext cx="3304701" cy="899732"/>
          </a:xfrm>
          <a:custGeom>
            <a:avLst/>
            <a:gdLst/>
            <a:ahLst/>
            <a:cxnLst/>
            <a:rect r="r" b="b" t="t" l="l"/>
            <a:pathLst>
              <a:path h="899732" w="3304701">
                <a:moveTo>
                  <a:pt x="0" y="0"/>
                </a:moveTo>
                <a:lnTo>
                  <a:pt x="3304701" y="0"/>
                </a:lnTo>
                <a:lnTo>
                  <a:pt x="3304701" y="899732"/>
                </a:lnTo>
                <a:lnTo>
                  <a:pt x="0" y="899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709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931486" y="7920149"/>
            <a:ext cx="6128038" cy="544324"/>
          </a:xfrm>
          <a:custGeom>
            <a:avLst/>
            <a:gdLst/>
            <a:ahLst/>
            <a:cxnLst/>
            <a:rect r="r" b="b" t="t" l="l"/>
            <a:pathLst>
              <a:path h="544324" w="6128038">
                <a:moveTo>
                  <a:pt x="0" y="0"/>
                </a:moveTo>
                <a:lnTo>
                  <a:pt x="6128038" y="0"/>
                </a:lnTo>
                <a:lnTo>
                  <a:pt x="6128038" y="544324"/>
                </a:lnTo>
                <a:lnTo>
                  <a:pt x="0" y="544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501686" y="7181450"/>
            <a:ext cx="4987638" cy="595539"/>
          </a:xfrm>
          <a:custGeom>
            <a:avLst/>
            <a:gdLst/>
            <a:ahLst/>
            <a:cxnLst/>
            <a:rect r="r" b="b" t="t" l="l"/>
            <a:pathLst>
              <a:path h="595539" w="4987638">
                <a:moveTo>
                  <a:pt x="0" y="0"/>
                </a:moveTo>
                <a:lnTo>
                  <a:pt x="4987638" y="0"/>
                </a:lnTo>
                <a:lnTo>
                  <a:pt x="4987638" y="595539"/>
                </a:lnTo>
                <a:lnTo>
                  <a:pt x="0" y="5955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01686" y="6295847"/>
            <a:ext cx="3240261" cy="553215"/>
          </a:xfrm>
          <a:custGeom>
            <a:avLst/>
            <a:gdLst/>
            <a:ahLst/>
            <a:cxnLst/>
            <a:rect r="r" b="b" t="t" l="l"/>
            <a:pathLst>
              <a:path h="553215" w="3240261">
                <a:moveTo>
                  <a:pt x="0" y="0"/>
                </a:moveTo>
                <a:lnTo>
                  <a:pt x="3240261" y="0"/>
                </a:lnTo>
                <a:lnTo>
                  <a:pt x="3240261" y="553216"/>
                </a:lnTo>
                <a:lnTo>
                  <a:pt x="0" y="553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501686" y="6744134"/>
            <a:ext cx="3304154" cy="566985"/>
          </a:xfrm>
          <a:custGeom>
            <a:avLst/>
            <a:gdLst/>
            <a:ahLst/>
            <a:cxnLst/>
            <a:rect r="r" b="b" t="t" l="l"/>
            <a:pathLst>
              <a:path h="566985" w="3304154">
                <a:moveTo>
                  <a:pt x="0" y="0"/>
                </a:moveTo>
                <a:lnTo>
                  <a:pt x="3304154" y="0"/>
                </a:lnTo>
                <a:lnTo>
                  <a:pt x="3304154" y="566985"/>
                </a:lnTo>
                <a:lnTo>
                  <a:pt x="0" y="5669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274175" y="3501272"/>
            <a:ext cx="1094853" cy="691288"/>
            <a:chOff x="0" y="0"/>
            <a:chExt cx="1459804" cy="9217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59804" cy="921717"/>
            </a:xfrm>
            <a:custGeom>
              <a:avLst/>
              <a:gdLst/>
              <a:ahLst/>
              <a:cxnLst/>
              <a:rect r="r" b="b" t="t" l="l"/>
              <a:pathLst>
                <a:path h="921717" w="1459804">
                  <a:moveTo>
                    <a:pt x="0" y="0"/>
                  </a:moveTo>
                  <a:lnTo>
                    <a:pt x="1459804" y="0"/>
                  </a:lnTo>
                  <a:lnTo>
                    <a:pt x="1459804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1459804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Sets: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369028" y="4360892"/>
            <a:ext cx="5325206" cy="934556"/>
          </a:xfrm>
          <a:custGeom>
            <a:avLst/>
            <a:gdLst/>
            <a:ahLst/>
            <a:cxnLst/>
            <a:rect r="r" b="b" t="t" l="l"/>
            <a:pathLst>
              <a:path h="934556" w="5325206">
                <a:moveTo>
                  <a:pt x="0" y="0"/>
                </a:moveTo>
                <a:lnTo>
                  <a:pt x="5325206" y="0"/>
                </a:lnTo>
                <a:lnTo>
                  <a:pt x="5325206" y="934556"/>
                </a:lnTo>
                <a:lnTo>
                  <a:pt x="0" y="93455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369028" y="5657116"/>
            <a:ext cx="5325206" cy="1015173"/>
          </a:xfrm>
          <a:custGeom>
            <a:avLst/>
            <a:gdLst/>
            <a:ahLst/>
            <a:cxnLst/>
            <a:rect r="r" b="b" t="t" l="l"/>
            <a:pathLst>
              <a:path h="1015173" w="5325206">
                <a:moveTo>
                  <a:pt x="0" y="0"/>
                </a:moveTo>
                <a:lnTo>
                  <a:pt x="5325206" y="0"/>
                </a:lnTo>
                <a:lnTo>
                  <a:pt x="5325206" y="1015173"/>
                </a:lnTo>
                <a:lnTo>
                  <a:pt x="0" y="10151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369028" y="7051311"/>
            <a:ext cx="5325206" cy="1413162"/>
          </a:xfrm>
          <a:custGeom>
            <a:avLst/>
            <a:gdLst/>
            <a:ahLst/>
            <a:cxnLst/>
            <a:rect r="r" b="b" t="t" l="l"/>
            <a:pathLst>
              <a:path h="1413162" w="5325206">
                <a:moveTo>
                  <a:pt x="0" y="0"/>
                </a:moveTo>
                <a:lnTo>
                  <a:pt x="5325206" y="0"/>
                </a:lnTo>
                <a:lnTo>
                  <a:pt x="5325206" y="1413162"/>
                </a:lnTo>
                <a:lnTo>
                  <a:pt x="0" y="14131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003348" y="5418772"/>
            <a:ext cx="7056176" cy="753394"/>
          </a:xfrm>
          <a:custGeom>
            <a:avLst/>
            <a:gdLst/>
            <a:ahLst/>
            <a:cxnLst/>
            <a:rect r="r" b="b" t="t" l="l"/>
            <a:pathLst>
              <a:path h="753394" w="7056176">
                <a:moveTo>
                  <a:pt x="0" y="0"/>
                </a:moveTo>
                <a:lnTo>
                  <a:pt x="7056176" y="0"/>
                </a:lnTo>
                <a:lnTo>
                  <a:pt x="7056176" y="753393"/>
                </a:lnTo>
                <a:lnTo>
                  <a:pt x="0" y="7533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931486" y="8464473"/>
            <a:ext cx="3482415" cy="706577"/>
          </a:xfrm>
          <a:custGeom>
            <a:avLst/>
            <a:gdLst/>
            <a:ahLst/>
            <a:cxnLst/>
            <a:rect r="r" b="b" t="t" l="l"/>
            <a:pathLst>
              <a:path h="706577" w="3482415">
                <a:moveTo>
                  <a:pt x="0" y="0"/>
                </a:moveTo>
                <a:lnTo>
                  <a:pt x="3482415" y="0"/>
                </a:lnTo>
                <a:lnTo>
                  <a:pt x="3482415" y="706577"/>
                </a:lnTo>
                <a:lnTo>
                  <a:pt x="0" y="70657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457389" y="4491004"/>
            <a:ext cx="3260229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Time Window Constraints: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57389" y="5384505"/>
            <a:ext cx="2484611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Deviation Definition: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57389" y="6794205"/>
            <a:ext cx="291948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Separation Constraints: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57389" y="7992152"/>
            <a:ext cx="228257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Variable Domains: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18583" y="8591126"/>
            <a:ext cx="1863700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Landing Order: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161935" y="1028700"/>
            <a:ext cx="10041042" cy="895671"/>
            <a:chOff x="0" y="0"/>
            <a:chExt cx="13388056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88056" cy="1194228"/>
            </a:xfrm>
            <a:custGeom>
              <a:avLst/>
              <a:gdLst/>
              <a:ahLst/>
              <a:cxnLst/>
              <a:rect r="r" b="b" t="t" l="l"/>
              <a:pathLst>
                <a:path h="1194228" w="13388056">
                  <a:moveTo>
                    <a:pt x="0" y="0"/>
                  </a:moveTo>
                  <a:lnTo>
                    <a:pt x="13388056" y="0"/>
                  </a:lnTo>
                  <a:lnTo>
                    <a:pt x="13388056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388056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MIP - Extension for Multiple Runways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523930" y="4479911"/>
            <a:ext cx="2820254" cy="1327179"/>
          </a:xfrm>
          <a:custGeom>
            <a:avLst/>
            <a:gdLst/>
            <a:ahLst/>
            <a:cxnLst/>
            <a:rect r="r" b="b" t="t" l="l"/>
            <a:pathLst>
              <a:path h="1327179" w="2820254">
                <a:moveTo>
                  <a:pt x="0" y="0"/>
                </a:moveTo>
                <a:lnTo>
                  <a:pt x="2820254" y="0"/>
                </a:lnTo>
                <a:lnTo>
                  <a:pt x="2820254" y="1327178"/>
                </a:lnTo>
                <a:lnTo>
                  <a:pt x="0" y="1327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69190" y="4022399"/>
            <a:ext cx="3209941" cy="691288"/>
            <a:chOff x="0" y="0"/>
            <a:chExt cx="4279921" cy="9217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79921" cy="921717"/>
            </a:xfrm>
            <a:custGeom>
              <a:avLst/>
              <a:gdLst/>
              <a:ahLst/>
              <a:cxnLst/>
              <a:rect r="r" b="b" t="t" l="l"/>
              <a:pathLst>
                <a:path h="921717" w="4279921">
                  <a:moveTo>
                    <a:pt x="0" y="0"/>
                  </a:moveTo>
                  <a:lnTo>
                    <a:pt x="4279921" y="0"/>
                  </a:lnTo>
                  <a:lnTo>
                    <a:pt x="4279921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279921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New Constraints: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25480" y="2038671"/>
            <a:ext cx="4754541" cy="691288"/>
            <a:chOff x="0" y="0"/>
            <a:chExt cx="6339388" cy="9217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39389" cy="921717"/>
            </a:xfrm>
            <a:custGeom>
              <a:avLst/>
              <a:gdLst/>
              <a:ahLst/>
              <a:cxnLst/>
              <a:rect r="r" b="b" t="t" l="l"/>
              <a:pathLst>
                <a:path h="921717" w="6339389">
                  <a:moveTo>
                    <a:pt x="0" y="0"/>
                  </a:moveTo>
                  <a:lnTo>
                    <a:pt x="6339389" y="0"/>
                  </a:lnTo>
                  <a:lnTo>
                    <a:pt x="6339389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6339388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New Decision Variables: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899792" y="2867268"/>
            <a:ext cx="6879734" cy="1126556"/>
          </a:xfrm>
          <a:custGeom>
            <a:avLst/>
            <a:gdLst/>
            <a:ahLst/>
            <a:cxnLst/>
            <a:rect r="r" b="b" t="t" l="l"/>
            <a:pathLst>
              <a:path h="1126556" w="6879734">
                <a:moveTo>
                  <a:pt x="0" y="0"/>
                </a:moveTo>
                <a:lnTo>
                  <a:pt x="6879734" y="0"/>
                </a:lnTo>
                <a:lnTo>
                  <a:pt x="6879734" y="1126556"/>
                </a:lnTo>
                <a:lnTo>
                  <a:pt x="0" y="1126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356368" y="2835735"/>
            <a:ext cx="6163337" cy="1086288"/>
          </a:xfrm>
          <a:custGeom>
            <a:avLst/>
            <a:gdLst/>
            <a:ahLst/>
            <a:cxnLst/>
            <a:rect r="r" b="b" t="t" l="l"/>
            <a:pathLst>
              <a:path h="1086288" w="6163337">
                <a:moveTo>
                  <a:pt x="0" y="0"/>
                </a:moveTo>
                <a:lnTo>
                  <a:pt x="6163337" y="0"/>
                </a:lnTo>
                <a:lnTo>
                  <a:pt x="6163337" y="1086288"/>
                </a:lnTo>
                <a:lnTo>
                  <a:pt x="0" y="10862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750957" y="5807089"/>
            <a:ext cx="5668068" cy="623487"/>
          </a:xfrm>
          <a:custGeom>
            <a:avLst/>
            <a:gdLst/>
            <a:ahLst/>
            <a:cxnLst/>
            <a:rect r="r" b="b" t="t" l="l"/>
            <a:pathLst>
              <a:path h="623487" w="5668068">
                <a:moveTo>
                  <a:pt x="0" y="0"/>
                </a:moveTo>
                <a:lnTo>
                  <a:pt x="5668069" y="0"/>
                </a:lnTo>
                <a:lnTo>
                  <a:pt x="5668069" y="623488"/>
                </a:lnTo>
                <a:lnTo>
                  <a:pt x="0" y="6234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50957" y="6577927"/>
            <a:ext cx="6617138" cy="496285"/>
          </a:xfrm>
          <a:custGeom>
            <a:avLst/>
            <a:gdLst/>
            <a:ahLst/>
            <a:cxnLst/>
            <a:rect r="r" b="b" t="t" l="l"/>
            <a:pathLst>
              <a:path h="496285" w="6617138">
                <a:moveTo>
                  <a:pt x="0" y="0"/>
                </a:moveTo>
                <a:lnTo>
                  <a:pt x="6617139" y="0"/>
                </a:lnTo>
                <a:lnTo>
                  <a:pt x="6617139" y="496286"/>
                </a:lnTo>
                <a:lnTo>
                  <a:pt x="0" y="4962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889993" y="7217088"/>
            <a:ext cx="3478103" cy="505682"/>
          </a:xfrm>
          <a:custGeom>
            <a:avLst/>
            <a:gdLst/>
            <a:ahLst/>
            <a:cxnLst/>
            <a:rect r="r" b="b" t="t" l="l"/>
            <a:pathLst>
              <a:path h="505682" w="3478103">
                <a:moveTo>
                  <a:pt x="0" y="0"/>
                </a:moveTo>
                <a:lnTo>
                  <a:pt x="3478103" y="0"/>
                </a:lnTo>
                <a:lnTo>
                  <a:pt x="3478103" y="505681"/>
                </a:lnTo>
                <a:lnTo>
                  <a:pt x="0" y="5056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85858" y="8110503"/>
            <a:ext cx="5953905" cy="710914"/>
          </a:xfrm>
          <a:custGeom>
            <a:avLst/>
            <a:gdLst/>
            <a:ahLst/>
            <a:cxnLst/>
            <a:rect r="r" b="b" t="t" l="l"/>
            <a:pathLst>
              <a:path h="710914" w="5953905">
                <a:moveTo>
                  <a:pt x="0" y="0"/>
                </a:moveTo>
                <a:lnTo>
                  <a:pt x="5953905" y="0"/>
                </a:lnTo>
                <a:lnTo>
                  <a:pt x="5953905" y="710914"/>
                </a:lnTo>
                <a:lnTo>
                  <a:pt x="0" y="7109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189962" y="8203818"/>
            <a:ext cx="7767173" cy="524284"/>
          </a:xfrm>
          <a:custGeom>
            <a:avLst/>
            <a:gdLst/>
            <a:ahLst/>
            <a:cxnLst/>
            <a:rect r="r" b="b" t="t" l="l"/>
            <a:pathLst>
              <a:path h="524284" w="7767173">
                <a:moveTo>
                  <a:pt x="0" y="0"/>
                </a:moveTo>
                <a:lnTo>
                  <a:pt x="7767173" y="0"/>
                </a:lnTo>
                <a:lnTo>
                  <a:pt x="7767173" y="524284"/>
                </a:lnTo>
                <a:lnTo>
                  <a:pt x="0" y="5242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146427" y="8017188"/>
            <a:ext cx="3209941" cy="691288"/>
            <a:chOff x="0" y="0"/>
            <a:chExt cx="4279921" cy="9217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79921" cy="921717"/>
            </a:xfrm>
            <a:custGeom>
              <a:avLst/>
              <a:gdLst/>
              <a:ahLst/>
              <a:cxnLst/>
              <a:rect r="r" b="b" t="t" l="l"/>
              <a:pathLst>
                <a:path h="921717" w="4279921">
                  <a:moveTo>
                    <a:pt x="0" y="0"/>
                  </a:moveTo>
                  <a:lnTo>
                    <a:pt x="4279921" y="0"/>
                  </a:lnTo>
                  <a:lnTo>
                    <a:pt x="4279921" y="921717"/>
                  </a:lnTo>
                  <a:lnTo>
                    <a:pt x="0" y="92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279921" cy="940767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3120"/>
                </a:lnSpc>
              </a:pPr>
              <a:r>
                <a:rPr lang="en-US" b="true" sz="2600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replaced by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154"/>
            <a:ext cx="2225480" cy="890192"/>
          </a:xfrm>
          <a:custGeom>
            <a:avLst/>
            <a:gdLst/>
            <a:ahLst/>
            <a:cxnLst/>
            <a:rect r="r" b="b" t="t" l="l"/>
            <a:pathLst>
              <a:path h="890192" w="2225480">
                <a:moveTo>
                  <a:pt x="0" y="0"/>
                </a:moveTo>
                <a:lnTo>
                  <a:pt x="2225480" y="0"/>
                </a:lnTo>
                <a:lnTo>
                  <a:pt x="2225480" y="890192"/>
                </a:lnTo>
                <a:lnTo>
                  <a:pt x="0" y="89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0" y="9209150"/>
            <a:ext cx="18324600" cy="1590006"/>
          </a:xfrm>
          <a:custGeom>
            <a:avLst/>
            <a:gdLst/>
            <a:ahLst/>
            <a:cxnLst/>
            <a:rect r="r" b="b" t="t" l="l"/>
            <a:pathLst>
              <a:path h="1590006" w="18324600">
                <a:moveTo>
                  <a:pt x="0" y="0"/>
                </a:moveTo>
                <a:lnTo>
                  <a:pt x="18324600" y="0"/>
                </a:lnTo>
                <a:lnTo>
                  <a:pt x="18324600" y="1590006"/>
                </a:lnTo>
                <a:lnTo>
                  <a:pt x="0" y="159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998496" y="1028700"/>
            <a:ext cx="10291007" cy="895671"/>
            <a:chOff x="0" y="0"/>
            <a:chExt cx="13721343" cy="1194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21342" cy="1194228"/>
            </a:xfrm>
            <a:custGeom>
              <a:avLst/>
              <a:gdLst/>
              <a:ahLst/>
              <a:cxnLst/>
              <a:rect r="r" b="b" t="t" l="l"/>
              <a:pathLst>
                <a:path h="1194228" w="13721342">
                  <a:moveTo>
                    <a:pt x="0" y="0"/>
                  </a:moveTo>
                  <a:lnTo>
                    <a:pt x="13721342" y="0"/>
                  </a:lnTo>
                  <a:lnTo>
                    <a:pt x="13721342" y="1194228"/>
                  </a:lnTo>
                  <a:lnTo>
                    <a:pt x="0" y="1194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3721343" cy="121327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79"/>
                </a:lnSpc>
              </a:pPr>
              <a:r>
                <a:rPr lang="en-US" sz="4399" b="true">
                  <a:solidFill>
                    <a:srgbClr val="33333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CP - Parameters &amp; Decision Variables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461538" y="1429703"/>
            <a:ext cx="2888722" cy="25400"/>
          </a:xfrm>
          <a:prstGeom prst="line">
            <a:avLst/>
          </a:prstGeom>
          <a:ln cap="rnd" w="9525">
            <a:solidFill>
              <a:srgbClr val="4C91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712785" y="5857168"/>
            <a:ext cx="3109937" cy="2989994"/>
          </a:xfrm>
          <a:custGeom>
            <a:avLst/>
            <a:gdLst/>
            <a:ahLst/>
            <a:cxnLst/>
            <a:rect r="r" b="b" t="t" l="l"/>
            <a:pathLst>
              <a:path h="2989994" w="3109937">
                <a:moveTo>
                  <a:pt x="0" y="0"/>
                </a:moveTo>
                <a:lnTo>
                  <a:pt x="3109937" y="0"/>
                </a:lnTo>
                <a:lnTo>
                  <a:pt x="3109937" y="2989994"/>
                </a:lnTo>
                <a:lnTo>
                  <a:pt x="0" y="29899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1538" y="2186347"/>
            <a:ext cx="11351917" cy="6265109"/>
          </a:xfrm>
          <a:custGeom>
            <a:avLst/>
            <a:gdLst/>
            <a:ahLst/>
            <a:cxnLst/>
            <a:rect r="r" b="b" t="t" l="l"/>
            <a:pathLst>
              <a:path h="6265109" w="11351917">
                <a:moveTo>
                  <a:pt x="0" y="0"/>
                </a:moveTo>
                <a:lnTo>
                  <a:pt x="11351917" y="0"/>
                </a:lnTo>
                <a:lnTo>
                  <a:pt x="11351917" y="6265108"/>
                </a:lnTo>
                <a:lnTo>
                  <a:pt x="0" y="62651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31123" y="2186347"/>
            <a:ext cx="9613087" cy="3670821"/>
          </a:xfrm>
          <a:custGeom>
            <a:avLst/>
            <a:gdLst/>
            <a:ahLst/>
            <a:cxnLst/>
            <a:rect r="r" b="b" t="t" l="l"/>
            <a:pathLst>
              <a:path h="3670821" w="9613087">
                <a:moveTo>
                  <a:pt x="0" y="0"/>
                </a:moveTo>
                <a:lnTo>
                  <a:pt x="9613087" y="0"/>
                </a:lnTo>
                <a:lnTo>
                  <a:pt x="9613087" y="3670821"/>
                </a:lnTo>
                <a:lnTo>
                  <a:pt x="0" y="36708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9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DAGcU89HOgM</dc:identifier>
  <dcterms:modified xsi:type="dcterms:W3CDTF">2011-08-01T06:04:30Z</dcterms:modified>
  <cp:revision>1</cp:revision>
  <dc:title>SAAD Report</dc:title>
</cp:coreProperties>
</file>